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58"/>
  </p:notesMasterIdLst>
  <p:sldIdLst>
    <p:sldId id="261" r:id="rId2"/>
    <p:sldId id="289" r:id="rId3"/>
    <p:sldId id="260" r:id="rId4"/>
    <p:sldId id="340" r:id="rId5"/>
    <p:sldId id="279" r:id="rId6"/>
    <p:sldId id="293" r:id="rId7"/>
    <p:sldId id="294" r:id="rId8"/>
    <p:sldId id="295" r:id="rId9"/>
    <p:sldId id="290" r:id="rId10"/>
    <p:sldId id="291" r:id="rId11"/>
    <p:sldId id="296" r:id="rId12"/>
    <p:sldId id="292" r:id="rId13"/>
    <p:sldId id="297" r:id="rId14"/>
    <p:sldId id="298" r:id="rId15"/>
    <p:sldId id="306" r:id="rId16"/>
    <p:sldId id="301" r:id="rId17"/>
    <p:sldId id="307" r:id="rId18"/>
    <p:sldId id="302" r:id="rId19"/>
    <p:sldId id="299" r:id="rId20"/>
    <p:sldId id="305" r:id="rId21"/>
    <p:sldId id="308" r:id="rId22"/>
    <p:sldId id="309" r:id="rId23"/>
    <p:sldId id="300" r:id="rId24"/>
    <p:sldId id="341" r:id="rId25"/>
    <p:sldId id="310" r:id="rId26"/>
    <p:sldId id="311" r:id="rId27"/>
    <p:sldId id="312" r:id="rId28"/>
    <p:sldId id="313" r:id="rId29"/>
    <p:sldId id="314" r:id="rId30"/>
    <p:sldId id="315" r:id="rId31"/>
    <p:sldId id="316" r:id="rId32"/>
    <p:sldId id="317" r:id="rId33"/>
    <p:sldId id="342" r:id="rId34"/>
    <p:sldId id="323" r:id="rId35"/>
    <p:sldId id="321" r:id="rId36"/>
    <p:sldId id="324" r:id="rId37"/>
    <p:sldId id="339" r:id="rId38"/>
    <p:sldId id="329" r:id="rId39"/>
    <p:sldId id="330" r:id="rId40"/>
    <p:sldId id="331" r:id="rId41"/>
    <p:sldId id="332" r:id="rId42"/>
    <p:sldId id="333" r:id="rId43"/>
    <p:sldId id="334" r:id="rId44"/>
    <p:sldId id="335" r:id="rId45"/>
    <p:sldId id="336" r:id="rId46"/>
    <p:sldId id="337" r:id="rId47"/>
    <p:sldId id="338" r:id="rId48"/>
    <p:sldId id="343" r:id="rId49"/>
    <p:sldId id="318" r:id="rId50"/>
    <p:sldId id="319" r:id="rId51"/>
    <p:sldId id="320" r:id="rId52"/>
    <p:sldId id="344" r:id="rId53"/>
    <p:sldId id="326" r:id="rId54"/>
    <p:sldId id="327" r:id="rId55"/>
    <p:sldId id="328" r:id="rId56"/>
    <p:sldId id="259"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0160" initials="2" lastIdx="1" clrIdx="0">
    <p:extLst>
      <p:ext uri="{19B8F6BF-5375-455C-9EA6-DF929625EA0E}">
        <p15:presenceInfo xmlns:p15="http://schemas.microsoft.com/office/powerpoint/2012/main" userId="356436e8164ee0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151E"/>
    <a:srgbClr val="C31823"/>
    <a:srgbClr val="FFFFFF"/>
    <a:srgbClr val="BFE2F3"/>
    <a:srgbClr val="E9CBBC"/>
    <a:srgbClr val="E0A487"/>
    <a:srgbClr val="D97C5B"/>
    <a:srgbClr val="CC141E"/>
    <a:srgbClr val="D05035"/>
    <a:srgbClr val="C816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7" autoAdjust="0"/>
    <p:restoredTop sz="85409" autoAdjust="0"/>
  </p:normalViewPr>
  <p:slideViewPr>
    <p:cSldViewPr snapToGrid="0">
      <p:cViewPr varScale="1">
        <p:scale>
          <a:sx n="73" d="100"/>
          <a:sy n="73" d="100"/>
        </p:scale>
        <p:origin x="1877"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0" d="100"/>
          <a:sy n="60" d="100"/>
        </p:scale>
        <p:origin x="161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04T15:08:43.373"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FE78F-58BC-423A-A341-D0065C580108}" type="datetimeFigureOut">
              <a:rPr lang="zh-CN" altLang="en-US" smtClean="0"/>
              <a:t>2022/11/22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1CD8-9F96-4F1D-A5B8-2D9E0ECCEB33}" type="slidenum">
              <a:rPr lang="zh-CN" altLang="en-US" smtClean="0"/>
              <a:t>‹#›</a:t>
            </a:fld>
            <a:endParaRPr lang="zh-CN" altLang="en-US"/>
          </a:p>
        </p:txBody>
      </p:sp>
    </p:spTree>
    <p:extLst>
      <p:ext uri="{BB962C8B-B14F-4D97-AF65-F5344CB8AC3E}">
        <p14:creationId xmlns:p14="http://schemas.microsoft.com/office/powerpoint/2010/main" val="215391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此页可以删除</a:t>
            </a:r>
          </a:p>
        </p:txBody>
      </p:sp>
      <p:sp>
        <p:nvSpPr>
          <p:cNvPr id="4" name="灯片编号占位符 3"/>
          <p:cNvSpPr>
            <a:spLocks noGrp="1"/>
          </p:cNvSpPr>
          <p:nvPr>
            <p:ph type="sldNum" sz="quarter" idx="10"/>
          </p:nvPr>
        </p:nvSpPr>
        <p:spPr/>
        <p:txBody>
          <a:bodyPr/>
          <a:lstStyle/>
          <a:p>
            <a:fld id="{684B1CD8-9F96-4F1D-A5B8-2D9E0ECCEB33}" type="slidenum">
              <a:rPr lang="zh-CN" altLang="en-US" smtClean="0"/>
              <a:t>1</a:t>
            </a:fld>
            <a:endParaRPr lang="zh-CN" altLang="en-US"/>
          </a:p>
        </p:txBody>
      </p:sp>
    </p:spTree>
    <p:extLst>
      <p:ext uri="{BB962C8B-B14F-4D97-AF65-F5344CB8AC3E}">
        <p14:creationId xmlns:p14="http://schemas.microsoft.com/office/powerpoint/2010/main" val="2863091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虚拟中断注入非常简单，其实就是设置</a:t>
            </a:r>
            <a:r>
              <a:rPr lang="en-US" altLang="zh-CN" dirty="0"/>
              <a:t>VM-Entry</a:t>
            </a:r>
            <a:r>
              <a:rPr lang="zh-CN" altLang="en-US" dirty="0"/>
              <a:t>控制域中的</a:t>
            </a:r>
            <a:r>
              <a:rPr lang="en-US" altLang="zh-CN" sz="1200" kern="1200" dirty="0">
                <a:solidFill>
                  <a:schemeClr val="tx1"/>
                </a:solidFill>
                <a:effectLst/>
                <a:latin typeface="+mn-lt"/>
                <a:ea typeface="+mn-ea"/>
                <a:cs typeface="+mn-cs"/>
              </a:rPr>
              <a:t>VM-Entry </a:t>
            </a:r>
            <a:r>
              <a:rPr lang="zh-CN" altLang="zh-CN" sz="1200" kern="1200" dirty="0">
                <a:solidFill>
                  <a:schemeClr val="tx1"/>
                </a:solidFill>
                <a:effectLst/>
                <a:latin typeface="+mn-lt"/>
                <a:ea typeface="+mn-ea"/>
                <a:cs typeface="+mn-cs"/>
              </a:rPr>
              <a:t>中断信息字段（</a:t>
            </a:r>
            <a:r>
              <a:rPr lang="en-US" altLang="zh-CN" sz="1200" kern="1200" dirty="0">
                <a:solidFill>
                  <a:schemeClr val="tx1"/>
                </a:solidFill>
                <a:effectLst/>
                <a:latin typeface="+mn-lt"/>
                <a:ea typeface="+mn-ea"/>
                <a:cs typeface="+mn-cs"/>
              </a:rPr>
              <a:t>Interruption-Information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位）</a:t>
            </a:r>
            <a:r>
              <a:rPr lang="zh-CN" altLang="en-US" dirty="0"/>
              <a:t>。虚拟机恢复运行后，首先会检查该字段查看是否有待处理的异常，若有，则调用相应的中断处理函数</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36</a:t>
            </a:fld>
            <a:endParaRPr lang="zh-CN" altLang="en-US"/>
          </a:p>
        </p:txBody>
      </p:sp>
    </p:spTree>
    <p:extLst>
      <p:ext uri="{BB962C8B-B14F-4D97-AF65-F5344CB8AC3E}">
        <p14:creationId xmlns:p14="http://schemas.microsoft.com/office/powerpoint/2010/main" val="1215639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前面提到当有虚拟中断需要注入</a:t>
            </a:r>
            <a:r>
              <a:rPr lang="en-US" altLang="zh-CN" dirty="0"/>
              <a:t>vCPU</a:t>
            </a:r>
            <a:r>
              <a:rPr lang="zh-CN" altLang="en-US" dirty="0"/>
              <a:t>时，会唤醒处于睡眠状态的</a:t>
            </a:r>
            <a:r>
              <a:rPr lang="en-US" altLang="zh-CN" dirty="0"/>
              <a:t>vCPU</a:t>
            </a:r>
            <a:r>
              <a:rPr lang="zh-CN" altLang="en-US" dirty="0"/>
              <a:t>线程或发送</a:t>
            </a:r>
            <a:r>
              <a:rPr lang="en-US" altLang="zh-CN" dirty="0"/>
              <a:t>IPI</a:t>
            </a:r>
            <a:r>
              <a:rPr lang="zh-CN" altLang="en-US" dirty="0"/>
              <a:t>使得处于运行状态的</a:t>
            </a:r>
            <a:r>
              <a:rPr lang="en-US" altLang="zh-CN" dirty="0"/>
              <a:t>vCPU</a:t>
            </a:r>
            <a:r>
              <a:rPr lang="zh-CN" altLang="en-US" dirty="0"/>
              <a:t>发生虚拟机陷出。而虚拟中断注入非常简单，其实就是在虚拟机重新进入非根模式之前设置</a:t>
            </a:r>
            <a:r>
              <a:rPr lang="en-US" altLang="zh-CN" dirty="0"/>
              <a:t>VM-Entry</a:t>
            </a:r>
            <a:r>
              <a:rPr lang="zh-CN" altLang="en-US" dirty="0"/>
              <a:t>控制域中的</a:t>
            </a:r>
            <a:r>
              <a:rPr lang="en-US" altLang="zh-CN" sz="1200" kern="1200" dirty="0">
                <a:solidFill>
                  <a:schemeClr val="tx1"/>
                </a:solidFill>
                <a:effectLst/>
                <a:latin typeface="+mn-lt"/>
                <a:ea typeface="+mn-ea"/>
                <a:cs typeface="+mn-cs"/>
              </a:rPr>
              <a:t>VM-Entry </a:t>
            </a:r>
            <a:r>
              <a:rPr lang="zh-CN" altLang="zh-CN" sz="1200" kern="1200" dirty="0">
                <a:solidFill>
                  <a:schemeClr val="tx1"/>
                </a:solidFill>
                <a:effectLst/>
                <a:latin typeface="+mn-lt"/>
                <a:ea typeface="+mn-ea"/>
                <a:cs typeface="+mn-cs"/>
              </a:rPr>
              <a:t>中断信息字段（</a:t>
            </a:r>
            <a:r>
              <a:rPr lang="en-US" altLang="zh-CN" sz="1200" kern="1200" dirty="0">
                <a:solidFill>
                  <a:schemeClr val="tx1"/>
                </a:solidFill>
                <a:effectLst/>
                <a:latin typeface="+mn-lt"/>
                <a:ea typeface="+mn-ea"/>
                <a:cs typeface="+mn-cs"/>
              </a:rPr>
              <a:t>Interruption-Information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位）</a:t>
            </a:r>
            <a:r>
              <a:rPr lang="zh-CN" altLang="en-US" dirty="0"/>
              <a:t>。虚拟机恢复运行后，首先会检查该字段查看是否有待处理的异常，若有，则调用相应的中断处理函数</a:t>
            </a:r>
          </a:p>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37</a:t>
            </a:fld>
            <a:endParaRPr lang="zh-CN" altLang="en-US"/>
          </a:p>
        </p:txBody>
      </p:sp>
    </p:spTree>
    <p:extLst>
      <p:ext uri="{BB962C8B-B14F-4D97-AF65-F5344CB8AC3E}">
        <p14:creationId xmlns:p14="http://schemas.microsoft.com/office/powerpoint/2010/main" val="3023976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39</a:t>
            </a:fld>
            <a:endParaRPr lang="zh-CN" altLang="en-US"/>
          </a:p>
        </p:txBody>
      </p:sp>
    </p:spTree>
    <p:extLst>
      <p:ext uri="{BB962C8B-B14F-4D97-AF65-F5344CB8AC3E}">
        <p14:creationId xmlns:p14="http://schemas.microsoft.com/office/powerpoint/2010/main" val="184523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43</a:t>
            </a:fld>
            <a:endParaRPr lang="zh-CN" altLang="en-US"/>
          </a:p>
        </p:txBody>
      </p:sp>
    </p:spTree>
    <p:extLst>
      <p:ext uri="{BB962C8B-B14F-4D97-AF65-F5344CB8AC3E}">
        <p14:creationId xmlns:p14="http://schemas.microsoft.com/office/powerpoint/2010/main" val="2284424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44</a:t>
            </a:fld>
            <a:endParaRPr lang="zh-CN" altLang="en-US"/>
          </a:p>
        </p:txBody>
      </p:sp>
    </p:spTree>
    <p:extLst>
      <p:ext uri="{BB962C8B-B14F-4D97-AF65-F5344CB8AC3E}">
        <p14:creationId xmlns:p14="http://schemas.microsoft.com/office/powerpoint/2010/main" val="618509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45</a:t>
            </a:fld>
            <a:endParaRPr lang="zh-CN" altLang="en-US"/>
          </a:p>
        </p:txBody>
      </p:sp>
    </p:spTree>
    <p:extLst>
      <p:ext uri="{BB962C8B-B14F-4D97-AF65-F5344CB8AC3E}">
        <p14:creationId xmlns:p14="http://schemas.microsoft.com/office/powerpoint/2010/main" val="3140541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中断到达</a:t>
            </a:r>
            <a:r>
              <a:rPr lang="en-US" altLang="zh-CN" dirty="0" err="1"/>
              <a:t>lapic</a:t>
            </a:r>
            <a:r>
              <a:rPr lang="zh-CN" altLang="en-US" dirty="0"/>
              <a:t>后，便是虚拟中断注入的流程，前面已经讲过，这里就不讲了</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47</a:t>
            </a:fld>
            <a:endParaRPr lang="zh-CN" altLang="en-US"/>
          </a:p>
        </p:txBody>
      </p:sp>
    </p:spTree>
    <p:extLst>
      <p:ext uri="{BB962C8B-B14F-4D97-AF65-F5344CB8AC3E}">
        <p14:creationId xmlns:p14="http://schemas.microsoft.com/office/powerpoint/2010/main" val="2398396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硬件辅助虚拟化的引入极大地提升了虚拟机的性能，同时保障了宿主机与客户机之间的强隔离性。但是在当今硬件辅助虚拟化中，仍然存在上下文切换开销大，</a:t>
            </a:r>
            <a:r>
              <a:rPr lang="en-US" altLang="zh-CN" dirty="0"/>
              <a:t>I/O</a:t>
            </a:r>
            <a:r>
              <a:rPr lang="zh-CN" altLang="en-US" dirty="0"/>
              <a:t>路径过长，启动慢，内存底噪高等问题。为了解决这些问题，出现了一系列的研究。如轻量级虚拟化，安全容器，用户态中断等</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53</a:t>
            </a:fld>
            <a:endParaRPr lang="zh-CN" altLang="en-US"/>
          </a:p>
        </p:txBody>
      </p:sp>
    </p:spTree>
    <p:extLst>
      <p:ext uri="{BB962C8B-B14F-4D97-AF65-F5344CB8AC3E}">
        <p14:creationId xmlns:p14="http://schemas.microsoft.com/office/powerpoint/2010/main" val="1734350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首先一部分研究秒准了轻量级虚拟化，代表性研究有</a:t>
            </a:r>
            <a:r>
              <a:rPr lang="en-US" altLang="zh-CN" dirty="0" err="1"/>
              <a:t>Unikernel</a:t>
            </a:r>
            <a:r>
              <a:rPr lang="zh-CN" altLang="en-US" dirty="0"/>
              <a:t>的一系列工作。</a:t>
            </a:r>
            <a:r>
              <a:rPr lang="en-US" altLang="zh-CN" dirty="0" err="1"/>
              <a:t>Unikernel</a:t>
            </a:r>
            <a:r>
              <a:rPr lang="zh-CN" altLang="en-US" dirty="0"/>
              <a:t>认为当今云上运行的虚拟机只运行特定应用，基于这一假设，可以根据应用对内核进行定制，如去掉多进程相关功能。</a:t>
            </a:r>
            <a:r>
              <a:rPr lang="en-US" altLang="zh-CN" dirty="0" err="1"/>
              <a:t>Unikenel</a:t>
            </a:r>
            <a:r>
              <a:rPr lang="zh-CN" altLang="en-US" dirty="0"/>
              <a:t>通常有两种定制化方式，一种是剪裁现有的</a:t>
            </a:r>
            <a:r>
              <a:rPr lang="en-US" altLang="zh-CN" dirty="0"/>
              <a:t>Linux</a:t>
            </a:r>
            <a:r>
              <a:rPr lang="zh-CN" altLang="en-US" dirty="0"/>
              <a:t>内核，如</a:t>
            </a:r>
            <a:r>
              <a:rPr lang="en-US" altLang="zh-CN" dirty="0" err="1"/>
              <a:t>LightVM</a:t>
            </a:r>
            <a:r>
              <a:rPr lang="zh-CN" altLang="en-US" dirty="0"/>
              <a:t>提供的</a:t>
            </a:r>
            <a:r>
              <a:rPr lang="en-US" altLang="zh-CN" dirty="0" err="1"/>
              <a:t>TinyX</a:t>
            </a:r>
            <a:r>
              <a:rPr lang="zh-CN" altLang="en-US" dirty="0"/>
              <a:t>工具对</a:t>
            </a:r>
            <a:r>
              <a:rPr lang="en-US" altLang="zh-CN" dirty="0"/>
              <a:t>Linux</a:t>
            </a:r>
            <a:r>
              <a:rPr lang="zh-CN" altLang="en-US" dirty="0"/>
              <a:t>内核进行定制化。而</a:t>
            </a:r>
            <a:r>
              <a:rPr lang="en-US" altLang="zh-CN" dirty="0" err="1"/>
              <a:t>NanoVM</a:t>
            </a:r>
            <a:r>
              <a:rPr lang="en-US" altLang="zh-CN" dirty="0"/>
              <a:t>/</a:t>
            </a:r>
            <a:r>
              <a:rPr lang="en-US" altLang="zh-CN" dirty="0" err="1"/>
              <a:t>Osv</a:t>
            </a:r>
            <a:r>
              <a:rPr lang="en-US" altLang="zh-CN" dirty="0"/>
              <a:t>/</a:t>
            </a:r>
            <a:r>
              <a:rPr lang="en-US" altLang="zh-CN" dirty="0" err="1"/>
              <a:t>Unikraft</a:t>
            </a:r>
            <a:r>
              <a:rPr lang="zh-CN" altLang="en-US" dirty="0"/>
              <a:t>等则自己重写了一个内核，这些新内核通常都是单地址空间，去掉了进程管理与调度相关的组件。通常这种方式都会提供一个自动化</a:t>
            </a:r>
            <a:r>
              <a:rPr lang="en-US" altLang="zh-CN" dirty="0" err="1"/>
              <a:t>Unikernel</a:t>
            </a:r>
            <a:r>
              <a:rPr lang="zh-CN" altLang="en-US" dirty="0"/>
              <a:t>构建工具，根据应用自动生成对应的</a:t>
            </a:r>
            <a:r>
              <a:rPr lang="en-US" altLang="zh-CN" dirty="0" err="1"/>
              <a:t>Unikernel</a:t>
            </a:r>
            <a:r>
              <a:rPr lang="zh-CN" altLang="en-US" dirty="0"/>
              <a:t>镜像，如</a:t>
            </a:r>
            <a:r>
              <a:rPr lang="en-US" altLang="zh-CN" dirty="0" err="1"/>
              <a:t>NanoVM</a:t>
            </a:r>
            <a:r>
              <a:rPr lang="zh-CN" altLang="en-US" dirty="0"/>
              <a:t>提供的</a:t>
            </a:r>
            <a:r>
              <a:rPr lang="en-US" altLang="zh-CN" dirty="0"/>
              <a:t>ops</a:t>
            </a:r>
            <a:r>
              <a:rPr lang="zh-CN" altLang="en-US" dirty="0"/>
              <a:t>。目前这种重写内核都会根据云上大部分应用类型及比例确定其需要实现的</a:t>
            </a:r>
            <a:r>
              <a:rPr lang="en-US" altLang="zh-CN" dirty="0"/>
              <a:t>ABI</a:t>
            </a:r>
            <a:r>
              <a:rPr lang="zh-CN" altLang="en-US" dirty="0"/>
              <a:t>。</a:t>
            </a:r>
            <a:r>
              <a:rPr lang="en-US" altLang="zh-CN" dirty="0"/>
              <a:t>X-Container</a:t>
            </a:r>
            <a:r>
              <a:rPr lang="zh-CN" altLang="en-US" dirty="0"/>
              <a:t>则提出基于</a:t>
            </a:r>
            <a:r>
              <a:rPr lang="en-US" altLang="zh-CN" dirty="0"/>
              <a:t>Xen-PV</a:t>
            </a:r>
            <a:r>
              <a:rPr lang="zh-CN" altLang="en-US" dirty="0"/>
              <a:t>架构，将</a:t>
            </a:r>
            <a:r>
              <a:rPr lang="en-US" altLang="zh-CN" dirty="0"/>
              <a:t>Linux</a:t>
            </a:r>
            <a:r>
              <a:rPr lang="zh-CN" altLang="en-US" dirty="0"/>
              <a:t>运行在用户态作为</a:t>
            </a:r>
            <a:r>
              <a:rPr lang="en-US" altLang="zh-CN" dirty="0" err="1"/>
              <a:t>LibOS</a:t>
            </a:r>
            <a:r>
              <a:rPr lang="zh-CN" altLang="en-US" dirty="0"/>
              <a:t>，将系统调用动态替换为函数调用。底层的</a:t>
            </a:r>
            <a:r>
              <a:rPr lang="en-US" altLang="zh-CN" dirty="0"/>
              <a:t>Xen</a:t>
            </a:r>
            <a:r>
              <a:rPr lang="zh-CN" altLang="en-US" dirty="0"/>
              <a:t>作为</a:t>
            </a:r>
            <a:r>
              <a:rPr lang="en-US" altLang="zh-CN" dirty="0"/>
              <a:t>Exokernel</a:t>
            </a:r>
            <a:r>
              <a:rPr lang="zh-CN" altLang="en-US" dirty="0"/>
              <a:t>，负责多个</a:t>
            </a:r>
            <a:r>
              <a:rPr lang="en-US" altLang="zh-CN" dirty="0"/>
              <a:t>X-Container</a:t>
            </a:r>
            <a:r>
              <a:rPr lang="zh-CN" altLang="en-US" dirty="0"/>
              <a:t>之间的隔离，由于</a:t>
            </a:r>
            <a:r>
              <a:rPr lang="en-US" altLang="zh-CN" dirty="0"/>
              <a:t>Xen</a:t>
            </a:r>
            <a:r>
              <a:rPr lang="zh-CN" altLang="en-US" dirty="0"/>
              <a:t>只有四十多个</a:t>
            </a:r>
            <a:r>
              <a:rPr lang="en-US" altLang="zh-CN" dirty="0" err="1"/>
              <a:t>Hypercall</a:t>
            </a:r>
            <a:r>
              <a:rPr lang="zh-CN" altLang="en-US" dirty="0"/>
              <a:t>，远远少于</a:t>
            </a:r>
            <a:r>
              <a:rPr lang="en-US" altLang="zh-CN" dirty="0"/>
              <a:t>Linux</a:t>
            </a:r>
            <a:r>
              <a:rPr lang="zh-CN" altLang="en-US" dirty="0"/>
              <a:t>内核三百多个系统调用，减少了底层的攻击面，提升了安全性。缺点是上层应用可能会受到</a:t>
            </a:r>
            <a:r>
              <a:rPr lang="en-US" altLang="zh-CN" dirty="0"/>
              <a:t>Linux</a:t>
            </a:r>
            <a:r>
              <a:rPr lang="zh-CN" altLang="en-US" dirty="0"/>
              <a:t>内核</a:t>
            </a:r>
            <a:r>
              <a:rPr lang="en-US" altLang="zh-CN" dirty="0"/>
              <a:t>GPL</a:t>
            </a:r>
            <a:r>
              <a:rPr lang="zh-CN" altLang="en-US" dirty="0"/>
              <a:t>污染。</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54</a:t>
            </a:fld>
            <a:endParaRPr lang="zh-CN" altLang="en-US"/>
          </a:p>
        </p:txBody>
      </p:sp>
    </p:spTree>
    <p:extLst>
      <p:ext uri="{BB962C8B-B14F-4D97-AF65-F5344CB8AC3E}">
        <p14:creationId xmlns:p14="http://schemas.microsoft.com/office/powerpoint/2010/main" val="3862039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另一种方式是将虚拟化应用到容器场景中，加强容器的隔离性。</a:t>
            </a:r>
            <a:r>
              <a:rPr lang="en-US" altLang="zh-CN" dirty="0" err="1"/>
              <a:t>KataContainer</a:t>
            </a:r>
            <a:r>
              <a:rPr lang="zh-CN" altLang="en-US" dirty="0"/>
              <a:t>将容器运行在虚拟机中，防止容器逃逸直接攻击宿主机。</a:t>
            </a:r>
            <a:r>
              <a:rPr lang="en-US" altLang="zh-CN" dirty="0" err="1"/>
              <a:t>gVisor</a:t>
            </a:r>
            <a:r>
              <a:rPr lang="zh-CN" altLang="en-US" dirty="0"/>
              <a:t>则提供了</a:t>
            </a:r>
            <a:r>
              <a:rPr lang="en-US" altLang="zh-CN" dirty="0"/>
              <a:t>KVM</a:t>
            </a:r>
            <a:r>
              <a:rPr lang="zh-CN" altLang="en-US" dirty="0"/>
              <a:t>模式，将</a:t>
            </a:r>
            <a:r>
              <a:rPr lang="en-US" altLang="zh-CN" dirty="0"/>
              <a:t>sentry</a:t>
            </a:r>
            <a:r>
              <a:rPr lang="zh-CN" altLang="en-US" dirty="0"/>
              <a:t>作为</a:t>
            </a:r>
            <a:r>
              <a:rPr lang="en-US" altLang="zh-CN" dirty="0"/>
              <a:t>Guest OS</a:t>
            </a:r>
            <a:r>
              <a:rPr lang="zh-CN" altLang="en-US" dirty="0"/>
              <a:t>，加速</a:t>
            </a:r>
            <a:r>
              <a:rPr lang="en-US" altLang="zh-CN" dirty="0" err="1"/>
              <a:t>syscall</a:t>
            </a:r>
            <a:r>
              <a:rPr lang="zh-CN" altLang="en-US" dirty="0"/>
              <a:t>的截获，并利用硬件辅助虚拟化提升隔离性。</a:t>
            </a:r>
            <a:r>
              <a:rPr lang="en-US" altLang="zh-CN" dirty="0"/>
              <a:t>Quark Container</a:t>
            </a:r>
            <a:r>
              <a:rPr lang="zh-CN" altLang="en-US" dirty="0"/>
              <a:t>类似于</a:t>
            </a:r>
            <a:r>
              <a:rPr lang="en-US" altLang="zh-CN" dirty="0" err="1"/>
              <a:t>gVisor</a:t>
            </a:r>
            <a:r>
              <a:rPr lang="en-US" altLang="zh-CN" dirty="0"/>
              <a:t> KVM</a:t>
            </a:r>
            <a:r>
              <a:rPr lang="zh-CN" altLang="en-US" dirty="0"/>
              <a:t>架构，但是在截获</a:t>
            </a:r>
            <a:r>
              <a:rPr lang="en-US" altLang="zh-CN" dirty="0" err="1"/>
              <a:t>syscall</a:t>
            </a:r>
            <a:r>
              <a:rPr lang="zh-CN" altLang="en-US" dirty="0"/>
              <a:t>后，</a:t>
            </a:r>
            <a:r>
              <a:rPr lang="en-US" altLang="zh-CN" dirty="0"/>
              <a:t>Guest</a:t>
            </a:r>
            <a:r>
              <a:rPr lang="zh-CN" altLang="en-US" dirty="0"/>
              <a:t>和</a:t>
            </a:r>
            <a:r>
              <a:rPr lang="en-US" altLang="zh-CN" dirty="0"/>
              <a:t>Host</a:t>
            </a:r>
            <a:r>
              <a:rPr lang="zh-CN" altLang="en-US" dirty="0"/>
              <a:t>之间通过共享内存的方式进行通信，减少了虚拟机退出的开销。</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55</a:t>
            </a:fld>
            <a:endParaRPr lang="zh-CN" altLang="en-US"/>
          </a:p>
        </p:txBody>
      </p:sp>
    </p:spTree>
    <p:extLst>
      <p:ext uri="{BB962C8B-B14F-4D97-AF65-F5344CB8AC3E}">
        <p14:creationId xmlns:p14="http://schemas.microsoft.com/office/powerpoint/2010/main" val="3380294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这页主要讲述可虚拟化架构、敏感指令和特权指令等的定义</a:t>
            </a:r>
            <a:endParaRPr lang="en-US" altLang="zh-CN" dirty="0"/>
          </a:p>
          <a:p>
            <a:r>
              <a:rPr lang="zh-CN" altLang="en-US" dirty="0"/>
              <a:t>介绍敏感非特权指令对陷入模拟机制的影响，列出了早期</a:t>
            </a:r>
            <a:r>
              <a:rPr lang="en-US" altLang="zh-CN" dirty="0"/>
              <a:t>x86</a:t>
            </a:r>
            <a:r>
              <a:rPr lang="zh-CN" altLang="en-US" dirty="0"/>
              <a:t>架构的敏感非特权指令列表</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6</a:t>
            </a:fld>
            <a:endParaRPr lang="zh-CN" altLang="en-US"/>
          </a:p>
        </p:txBody>
      </p:sp>
    </p:spTree>
    <p:extLst>
      <p:ext uri="{BB962C8B-B14F-4D97-AF65-F5344CB8AC3E}">
        <p14:creationId xmlns:p14="http://schemas.microsoft.com/office/powerpoint/2010/main" val="1698949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10</a:t>
            </a:fld>
            <a:endParaRPr lang="zh-CN" altLang="en-US"/>
          </a:p>
        </p:txBody>
      </p:sp>
    </p:spTree>
    <p:extLst>
      <p:ext uri="{BB962C8B-B14F-4D97-AF65-F5344CB8AC3E}">
        <p14:creationId xmlns:p14="http://schemas.microsoft.com/office/powerpoint/2010/main" val="3512258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虚拟机上下文切换中</a:t>
            </a:r>
            <a:r>
              <a:rPr lang="en-US" altLang="zh-CN" dirty="0"/>
              <a:t>VMCS</a:t>
            </a:r>
            <a:r>
              <a:rPr lang="zh-CN" altLang="en-US" dirty="0"/>
              <a:t>的作用</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16</a:t>
            </a:fld>
            <a:endParaRPr lang="zh-CN" altLang="en-US"/>
          </a:p>
        </p:txBody>
      </p:sp>
    </p:spTree>
    <p:extLst>
      <p:ext uri="{BB962C8B-B14F-4D97-AF65-F5344CB8AC3E}">
        <p14:creationId xmlns:p14="http://schemas.microsoft.com/office/powerpoint/2010/main" val="2999900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a:t>
            </a:r>
            <a:r>
              <a:rPr lang="en-US" altLang="zh-CN" dirty="0"/>
              <a:t>APIC page</a:t>
            </a:r>
            <a:r>
              <a:rPr lang="zh-CN" altLang="en-US" dirty="0"/>
              <a:t>加速</a:t>
            </a:r>
            <a:r>
              <a:rPr lang="en-US" altLang="zh-CN" dirty="0"/>
              <a:t>APIC</a:t>
            </a:r>
            <a:r>
              <a:rPr lang="zh-CN" altLang="en-US" dirty="0"/>
              <a:t>访问</a:t>
            </a:r>
            <a:endParaRPr lang="en-US" altLang="zh-CN" dirty="0"/>
          </a:p>
          <a:p>
            <a:r>
              <a:rPr lang="en-US" altLang="zh-CN" dirty="0" err="1"/>
              <a:t>APICv</a:t>
            </a:r>
            <a:r>
              <a:rPr lang="zh-CN" altLang="en-US" dirty="0"/>
              <a:t>还引入了</a:t>
            </a:r>
            <a:r>
              <a:rPr lang="en-US" altLang="zh-CN" dirty="0"/>
              <a:t>Posted Interrupt</a:t>
            </a:r>
            <a:r>
              <a:rPr lang="zh-CN" altLang="en-US" dirty="0"/>
              <a:t>机制，但是相对比较复杂，这里就没有写</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18</a:t>
            </a:fld>
            <a:endParaRPr lang="zh-CN" altLang="en-US"/>
          </a:p>
        </p:txBody>
      </p:sp>
    </p:spTree>
    <p:extLst>
      <p:ext uri="{BB962C8B-B14F-4D97-AF65-F5344CB8AC3E}">
        <p14:creationId xmlns:p14="http://schemas.microsoft.com/office/powerpoint/2010/main" val="91681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25</a:t>
            </a:fld>
            <a:endParaRPr lang="zh-CN" altLang="en-US"/>
          </a:p>
        </p:txBody>
      </p:sp>
    </p:spTree>
    <p:extLst>
      <p:ext uri="{BB962C8B-B14F-4D97-AF65-F5344CB8AC3E}">
        <p14:creationId xmlns:p14="http://schemas.microsoft.com/office/powerpoint/2010/main" val="62743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Sample-</a:t>
            </a:r>
            <a:r>
              <a:rPr lang="en-US" altLang="zh-CN" dirty="0" err="1"/>
              <a:t>qemu</a:t>
            </a:r>
            <a:r>
              <a:rPr lang="zh-CN" altLang="en-US" dirty="0"/>
              <a:t>，打印</a:t>
            </a:r>
            <a:r>
              <a:rPr lang="en-US" altLang="zh-CN" dirty="0"/>
              <a:t>Hello, world!</a:t>
            </a:r>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30</a:t>
            </a:fld>
            <a:endParaRPr lang="zh-CN" altLang="en-US"/>
          </a:p>
        </p:txBody>
      </p:sp>
    </p:spTree>
    <p:extLst>
      <p:ext uri="{BB962C8B-B14F-4D97-AF65-F5344CB8AC3E}">
        <p14:creationId xmlns:p14="http://schemas.microsoft.com/office/powerpoint/2010/main" val="44853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时间原因，具体中断控制器模拟的源码就不在这里讲述了，后面所讲述的都是基于</a:t>
            </a:r>
            <a:r>
              <a:rPr lang="en-US" altLang="zh-CN" dirty="0"/>
              <a:t>PIC</a:t>
            </a:r>
            <a:r>
              <a:rPr lang="zh-CN" altLang="en-US" dirty="0"/>
              <a:t>和</a:t>
            </a:r>
            <a:r>
              <a:rPr lang="en-US" altLang="zh-CN" dirty="0"/>
              <a:t>APIC</a:t>
            </a:r>
            <a:r>
              <a:rPr lang="zh-CN" altLang="en-US" dirty="0"/>
              <a:t>均由</a:t>
            </a:r>
            <a:r>
              <a:rPr lang="en-US" altLang="zh-CN" dirty="0"/>
              <a:t>KVM</a:t>
            </a:r>
            <a:r>
              <a:rPr lang="zh-CN" altLang="en-US" dirty="0"/>
              <a:t>模拟的情况</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34</a:t>
            </a:fld>
            <a:endParaRPr lang="zh-CN" altLang="en-US"/>
          </a:p>
        </p:txBody>
      </p:sp>
    </p:spTree>
    <p:extLst>
      <p:ext uri="{BB962C8B-B14F-4D97-AF65-F5344CB8AC3E}">
        <p14:creationId xmlns:p14="http://schemas.microsoft.com/office/powerpoint/2010/main" val="3749517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中断控制器的模拟不在这里讲述</a:t>
            </a:r>
            <a:endParaRPr lang="en-US" altLang="zh-CN" dirty="0"/>
          </a:p>
          <a:p>
            <a:r>
              <a:rPr lang="en-US" altLang="zh-CN" dirty="0"/>
              <a:t>QEMU</a:t>
            </a:r>
            <a:r>
              <a:rPr lang="zh-CN" altLang="en-US" dirty="0"/>
              <a:t>和</a:t>
            </a:r>
            <a:r>
              <a:rPr lang="en-US" altLang="zh-CN" dirty="0"/>
              <a:t>KVM</a:t>
            </a:r>
            <a:r>
              <a:rPr lang="zh-CN" altLang="en-US" dirty="0"/>
              <a:t>都实现了对中断芯片的模拟，这是由于历史原因造成的。早在</a:t>
            </a:r>
            <a:r>
              <a:rPr lang="en-US" altLang="zh-CN" dirty="0"/>
              <a:t>KVM</a:t>
            </a:r>
            <a:r>
              <a:rPr lang="zh-CN" altLang="en-US" dirty="0"/>
              <a:t>诞生之前，</a:t>
            </a:r>
            <a:r>
              <a:rPr lang="en-US" altLang="zh-CN" dirty="0"/>
              <a:t>QEMU</a:t>
            </a:r>
            <a:r>
              <a:rPr lang="zh-CN" altLang="en-US" dirty="0"/>
              <a:t>就提供对一整套设备的模拟，包括中断芯片。而</a:t>
            </a:r>
            <a:r>
              <a:rPr lang="en-US" altLang="zh-CN" dirty="0"/>
              <a:t>KVM</a:t>
            </a:r>
            <a:r>
              <a:rPr lang="zh-CN" altLang="en-US" dirty="0"/>
              <a:t>诞生之后，为了进一步提高中断性能，又在</a:t>
            </a:r>
            <a:r>
              <a:rPr lang="en-US" altLang="zh-CN" dirty="0"/>
              <a:t>KVM</a:t>
            </a:r>
            <a:r>
              <a:rPr lang="zh-CN" altLang="en-US" dirty="0"/>
              <a:t>中模拟了一套中断芯片。</a:t>
            </a:r>
            <a:r>
              <a:rPr lang="en-US" altLang="zh-CN" dirty="0"/>
              <a:t>QEMU</a:t>
            </a:r>
            <a:r>
              <a:rPr lang="zh-CN" altLang="en-US" dirty="0"/>
              <a:t>提供 </a:t>
            </a:r>
            <a:r>
              <a:rPr lang="en-US" altLang="zh-CN" dirty="0"/>
              <a:t>kernel-</a:t>
            </a:r>
            <a:r>
              <a:rPr lang="en-US" altLang="zh-CN" dirty="0" err="1"/>
              <a:t>irqchip</a:t>
            </a:r>
            <a:r>
              <a:rPr lang="zh-CN" altLang="en-US" dirty="0"/>
              <a:t>参数来决定中断芯片由谁模拟，</a:t>
            </a:r>
            <a:r>
              <a:rPr lang="en-US" altLang="zh-CN" dirty="0"/>
              <a:t>kernel-</a:t>
            </a:r>
            <a:r>
              <a:rPr lang="en-US" altLang="zh-CN" dirty="0" err="1"/>
              <a:t>irqchip</a:t>
            </a:r>
            <a:r>
              <a:rPr lang="zh-CN" altLang="en-US" dirty="0"/>
              <a:t>参数可取值如下：</a:t>
            </a:r>
          </a:p>
          <a:p>
            <a:r>
              <a:rPr lang="en-US" altLang="zh-CN" dirty="0"/>
              <a:t>(1)	on</a:t>
            </a:r>
            <a:r>
              <a:rPr lang="zh-CN" altLang="en-US" dirty="0"/>
              <a:t>：</a:t>
            </a:r>
            <a:r>
              <a:rPr lang="en-US" altLang="zh-CN" dirty="0"/>
              <a:t>PIC</a:t>
            </a:r>
            <a:r>
              <a:rPr lang="zh-CN" altLang="en-US" dirty="0"/>
              <a:t>和</a:t>
            </a:r>
            <a:r>
              <a:rPr lang="en-US" altLang="zh-CN" dirty="0"/>
              <a:t>APIC</a:t>
            </a:r>
            <a:r>
              <a:rPr lang="zh-CN" altLang="en-US" dirty="0"/>
              <a:t>中断芯片均由</a:t>
            </a:r>
            <a:r>
              <a:rPr lang="en-US" altLang="zh-CN" dirty="0"/>
              <a:t>KVM</a:t>
            </a:r>
            <a:r>
              <a:rPr lang="zh-CN" altLang="en-US" dirty="0"/>
              <a:t>模拟</a:t>
            </a:r>
          </a:p>
          <a:p>
            <a:r>
              <a:rPr lang="en-US" altLang="zh-CN" dirty="0"/>
              <a:t>(2)	off</a:t>
            </a:r>
            <a:r>
              <a:rPr lang="zh-CN" altLang="en-US" dirty="0"/>
              <a:t>：</a:t>
            </a:r>
            <a:r>
              <a:rPr lang="en-US" altLang="zh-CN" dirty="0"/>
              <a:t>PIC</a:t>
            </a:r>
            <a:r>
              <a:rPr lang="zh-CN" altLang="en-US" dirty="0"/>
              <a:t>和</a:t>
            </a:r>
            <a:r>
              <a:rPr lang="en-US" altLang="zh-CN" dirty="0"/>
              <a:t>APIC</a:t>
            </a:r>
            <a:r>
              <a:rPr lang="zh-CN" altLang="en-US" dirty="0"/>
              <a:t>中断芯片均由</a:t>
            </a:r>
            <a:r>
              <a:rPr lang="en-US" altLang="zh-CN" dirty="0"/>
              <a:t>QEMU</a:t>
            </a:r>
            <a:r>
              <a:rPr lang="zh-CN" altLang="en-US" dirty="0"/>
              <a:t>模拟</a:t>
            </a:r>
          </a:p>
          <a:p>
            <a:r>
              <a:rPr lang="en-US" altLang="zh-CN" dirty="0"/>
              <a:t>(3)	split</a:t>
            </a:r>
            <a:r>
              <a:rPr lang="zh-CN" altLang="en-US" dirty="0"/>
              <a:t>：</a:t>
            </a:r>
            <a:r>
              <a:rPr lang="en-US" altLang="zh-CN" dirty="0"/>
              <a:t>PIC</a:t>
            </a:r>
            <a:r>
              <a:rPr lang="zh-CN" altLang="en-US" dirty="0"/>
              <a:t>和</a:t>
            </a:r>
            <a:r>
              <a:rPr lang="en-US" altLang="zh-CN" dirty="0"/>
              <a:t>IOAPIC</a:t>
            </a:r>
            <a:r>
              <a:rPr lang="zh-CN" altLang="en-US" dirty="0"/>
              <a:t>由</a:t>
            </a:r>
            <a:r>
              <a:rPr lang="en-US" altLang="zh-CN" dirty="0"/>
              <a:t>QEMU</a:t>
            </a:r>
            <a:r>
              <a:rPr lang="zh-CN" altLang="en-US" dirty="0"/>
              <a:t>模拟，</a:t>
            </a:r>
            <a:r>
              <a:rPr lang="en-US" altLang="zh-CN" dirty="0"/>
              <a:t>LAPIC</a:t>
            </a:r>
            <a:r>
              <a:rPr lang="zh-CN" altLang="en-US" dirty="0"/>
              <a:t>由</a:t>
            </a:r>
            <a:r>
              <a:rPr lang="en-US" altLang="zh-CN" dirty="0"/>
              <a:t>KVM</a:t>
            </a:r>
            <a:r>
              <a:rPr lang="zh-CN" altLang="en-US" dirty="0"/>
              <a:t>模拟</a:t>
            </a:r>
          </a:p>
          <a:p>
            <a:r>
              <a:rPr lang="zh-CN" altLang="en-US" dirty="0"/>
              <a:t>由于</a:t>
            </a:r>
            <a:r>
              <a:rPr lang="en-US" altLang="zh-CN" dirty="0"/>
              <a:t>KVM</a:t>
            </a:r>
            <a:r>
              <a:rPr lang="zh-CN" altLang="en-US" dirty="0"/>
              <a:t>模拟中断芯片性能更高，故接下来以</a:t>
            </a:r>
            <a:r>
              <a:rPr lang="en-US" altLang="zh-CN" dirty="0"/>
              <a:t>KVM</a:t>
            </a:r>
            <a:r>
              <a:rPr lang="zh-CN" altLang="en-US" dirty="0"/>
              <a:t>模拟中断芯片为例。</a:t>
            </a:r>
          </a:p>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35</a:t>
            </a:fld>
            <a:endParaRPr lang="zh-CN" altLang="en-US"/>
          </a:p>
        </p:txBody>
      </p:sp>
    </p:spTree>
    <p:extLst>
      <p:ext uri="{BB962C8B-B14F-4D97-AF65-F5344CB8AC3E}">
        <p14:creationId xmlns:p14="http://schemas.microsoft.com/office/powerpoint/2010/main" val="2422592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8650" y="5034521"/>
            <a:ext cx="78867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189123"/>
      </p:ext>
    </p:extLst>
  </p:cSld>
  <p:clrMapOvr>
    <a:masterClrMapping/>
  </p:clrMapOvr>
  <p:hf hdr="0" ftr="0" dt="0"/>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4"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userDrawn="1"/>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756944315"/>
      </p:ext>
    </p:extLst>
  </p:cSld>
  <p:clrMapOvr>
    <a:masterClrMapping/>
  </p:clrMapOvr>
  <p:extLst mod="1">
    <p:ext uri="{DCECCB84-F9BA-43D5-87BE-67443E8EF086}">
      <p15:sldGuideLst xmlns:p15="http://schemas.microsoft.com/office/powerpoint/2012/main">
        <p15:guide id="1" pos="2160">
          <p15:clr>
            <a:srgbClr val="FBAE40"/>
          </p15:clr>
        </p15:guide>
        <p15:guide id="2" pos="38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223931"/>
      </p:ext>
    </p:extLst>
  </p:cSld>
  <p:clrMapOvr>
    <a:masterClrMapping/>
  </p:clrMapOvr>
  <p:extLst mod="1">
    <p:ext uri="{DCECCB84-F9BA-43D5-87BE-67443E8EF086}">
      <p15:sldGuideLst xmlns:p15="http://schemas.microsoft.com/office/powerpoint/2012/main">
        <p15:guide id="1" pos="2160">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4886"/>
      </p:ext>
    </p:extLst>
  </p:cSld>
  <p:clrMapOvr>
    <a:masterClrMapping/>
  </p:clrMapOvr>
  <p:extLst mod="1">
    <p:ext uri="{DCECCB84-F9BA-43D5-87BE-67443E8EF086}">
      <p15:sldGuideLst xmlns:p15="http://schemas.microsoft.com/office/powerpoint/2012/main">
        <p15:guide id="1" pos="2160">
          <p15:clr>
            <a:srgbClr val="FBAE40"/>
          </p15:clr>
        </p15:guide>
        <p15:guide id="2" pos="3895">
          <p15:clr>
            <a:srgbClr val="FBAE40"/>
          </p15:clr>
        </p15:guide>
        <p15:guide id="3" pos="519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469124"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a:t>单击此处编辑母版标题样式</a:t>
            </a:r>
          </a:p>
        </p:txBody>
      </p:sp>
      <p:sp>
        <p:nvSpPr>
          <p:cNvPr id="6" name="副标题 2"/>
          <p:cNvSpPr>
            <a:spLocks noGrp="1"/>
          </p:cNvSpPr>
          <p:nvPr>
            <p:ph type="subTitle" idx="1"/>
          </p:nvPr>
        </p:nvSpPr>
        <p:spPr>
          <a:xfrm>
            <a:off x="469125" y="5245248"/>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5"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11" name="直接连接符 10"/>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99899"/>
      </p:ext>
    </p:extLst>
  </p:cSld>
  <p:clrMapOvr>
    <a:masterClrMapping/>
  </p:clrMapOvr>
  <p:extLst mod="1">
    <p:ext uri="{DCECCB84-F9BA-43D5-87BE-67443E8EF086}">
      <p15:sldGuideLst xmlns:p15="http://schemas.microsoft.com/office/powerpoint/2012/main">
        <p15:guide id="1" orient="horz" pos="2160">
          <p15:clr>
            <a:srgbClr val="FBAE40"/>
          </p15:clr>
        </p15:guide>
        <p15:guide id="2" pos="221">
          <p15:clr>
            <a:srgbClr val="FBAE40"/>
          </p15:clr>
        </p15:guide>
        <p15:guide id="3" pos="2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12546"/>
            <a:ext cx="9144000" cy="279654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991" y="4211593"/>
            <a:ext cx="3021843" cy="799946"/>
          </a:xfrm>
          <a:prstGeom prst="rect">
            <a:avLst/>
          </a:prstGeom>
        </p:spPr>
      </p:pic>
      <p:sp>
        <p:nvSpPr>
          <p:cNvPr id="3" name="标题 2"/>
          <p:cNvSpPr>
            <a:spLocks noGrp="1"/>
          </p:cNvSpPr>
          <p:nvPr>
            <p:ph type="title"/>
          </p:nvPr>
        </p:nvSpPr>
        <p:spPr>
          <a:xfrm>
            <a:off x="628650" y="1552217"/>
            <a:ext cx="7886700" cy="1325563"/>
          </a:xfrm>
          <a:prstGeom prst="rect">
            <a:avLst/>
          </a:prstGeom>
        </p:spPr>
        <p:txBody>
          <a:bodyPr anchor="ctr"/>
          <a:lstStyle>
            <a:lvl1pPr algn="ctr">
              <a:defRPr b="1">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135510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9"/>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4132269748"/>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a:spLocks/>
          </p:cNvSpPr>
          <p:nvPr/>
        </p:nvSpPr>
        <p:spPr>
          <a:xfrm>
            <a:off x="86976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Tree>
    <p:extLst>
      <p:ext uri="{BB962C8B-B14F-4D97-AF65-F5344CB8AC3E}">
        <p14:creationId xmlns:p14="http://schemas.microsoft.com/office/powerpoint/2010/main" val="1347628717"/>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7" name="矩形 6"/>
          <p:cNvSpPr/>
          <p:nvPr/>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4" y="6100773"/>
            <a:ext cx="1958547" cy="518469"/>
          </a:xfrm>
          <a:prstGeom prst="rect">
            <a:avLst/>
          </a:prstGeom>
        </p:spPr>
      </p:pic>
      <p:sp>
        <p:nvSpPr>
          <p:cNvPr id="2" name="标题 1"/>
          <p:cNvSpPr>
            <a:spLocks noGrp="1"/>
          </p:cNvSpPr>
          <p:nvPr>
            <p:ph type="title"/>
          </p:nvPr>
        </p:nvSpPr>
        <p:spPr>
          <a:xfrm>
            <a:off x="323851" y="235137"/>
            <a:ext cx="6474515"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0" name="矩形 9"/>
          <p:cNvSpPr/>
          <p:nvPr userDrawn="1"/>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spTree>
    <p:extLst>
      <p:ext uri="{BB962C8B-B14F-4D97-AF65-F5344CB8AC3E}">
        <p14:creationId xmlns:p14="http://schemas.microsoft.com/office/powerpoint/2010/main" val="1795392404"/>
      </p:ext>
    </p:extLst>
  </p:cSld>
  <p:clrMapOvr>
    <a:masterClrMapping/>
  </p:clrMapOvr>
  <p:extLst mod="1">
    <p:ext uri="{DCECCB84-F9BA-43D5-87BE-67443E8EF086}">
      <p15:sldGuideLst xmlns:p15="http://schemas.microsoft.com/office/powerpoint/2012/main">
        <p15:guide id="1" pos="4167">
          <p15:clr>
            <a:srgbClr val="FBAE40"/>
          </p15:clr>
        </p15:guide>
        <p15:guide id="2" pos="153">
          <p15:clr>
            <a:srgbClr val="FBAE40"/>
          </p15:clr>
        </p15:guide>
        <p15:guide id="3" pos="5556" userDrawn="1">
          <p15:clr>
            <a:srgbClr val="FBAE40"/>
          </p15:clr>
        </p15:guide>
        <p15:guide id="4"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82605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6"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4" name="矩形 13"/>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098907289"/>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7" name="矩形 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843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1" y="313202"/>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477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4"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004343358"/>
      </p:ext>
    </p:extLst>
  </p:cSld>
  <p:clrMapOvr>
    <a:masterClrMapping/>
  </p:clrMapOvr>
  <p:extLst mod="1">
    <p:ext uri="{DCECCB84-F9BA-43D5-87BE-67443E8EF086}">
      <p15:sldGuideLst xmlns:p15="http://schemas.microsoft.com/office/powerpoint/2012/main">
        <p15:guide id="1"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5" name="标题 1"/>
          <p:cNvSpPr txBox="1">
            <a:spLocks/>
          </p:cNvSpPr>
          <p:nvPr/>
        </p:nvSpPr>
        <p:spPr>
          <a:xfrm>
            <a:off x="323851"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a:solidFill>
                  <a:schemeClr val="accent1"/>
                </a:solidFill>
              </a:rPr>
              <a:t>单击此处编辑母版标题样式</a:t>
            </a:r>
          </a:p>
        </p:txBody>
      </p:sp>
      <p:sp>
        <p:nvSpPr>
          <p:cNvPr id="6" name="文本占位符 5"/>
          <p:cNvSpPr>
            <a:spLocks noGrp="1"/>
          </p:cNvSpPr>
          <p:nvPr>
            <p:ph type="body" idx="1"/>
          </p:nvPr>
        </p:nvSpPr>
        <p:spPr>
          <a:xfrm>
            <a:off x="413469" y="807632"/>
            <a:ext cx="8340421" cy="586556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9" name="标题 1"/>
          <p:cNvSpPr txBox="1">
            <a:spLocks/>
          </p:cNvSpPr>
          <p:nvPr userDrawn="1"/>
        </p:nvSpPr>
        <p:spPr>
          <a:xfrm>
            <a:off x="323850"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dirty="0">
                <a:solidFill>
                  <a:schemeClr val="accent1"/>
                </a:solidFill>
              </a:rPr>
              <a:t>单击此处编辑母版标题样式</a:t>
            </a:r>
          </a:p>
        </p:txBody>
      </p:sp>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387836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高级云操作系统</a:t>
            </a:r>
          </a:p>
        </p:txBody>
      </p:sp>
      <p:sp>
        <p:nvSpPr>
          <p:cNvPr id="2" name="副标题 1"/>
          <p:cNvSpPr>
            <a:spLocks noGrp="1"/>
          </p:cNvSpPr>
          <p:nvPr>
            <p:ph type="subTitle" idx="1"/>
          </p:nvPr>
        </p:nvSpPr>
        <p:spPr/>
        <p:txBody>
          <a:bodyPr/>
          <a:lstStyle/>
          <a:p>
            <a:r>
              <a:rPr lang="en-US" altLang="zh-CN" dirty="0"/>
              <a:t>2022</a:t>
            </a:r>
            <a:r>
              <a:rPr lang="zh-CN" altLang="en-US" dirty="0"/>
              <a:t>年</a:t>
            </a:r>
            <a:r>
              <a:rPr lang="en-US" altLang="zh-CN" dirty="0"/>
              <a:t>11</a:t>
            </a:r>
            <a:r>
              <a:rPr lang="zh-CN" altLang="en-US" dirty="0"/>
              <a:t>月</a:t>
            </a:r>
          </a:p>
        </p:txBody>
      </p:sp>
    </p:spTree>
    <p:extLst>
      <p:ext uri="{BB962C8B-B14F-4D97-AF65-F5344CB8AC3E}">
        <p14:creationId xmlns:p14="http://schemas.microsoft.com/office/powerpoint/2010/main" val="1722887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CD3E85-65B1-4819-872A-1C0D4FBB9FB7}"/>
              </a:ext>
            </a:extLst>
          </p:cNvPr>
          <p:cNvSpPr>
            <a:spLocks noGrp="1"/>
          </p:cNvSpPr>
          <p:nvPr>
            <p:ph sz="quarter" idx="10"/>
          </p:nvPr>
        </p:nvSpPr>
        <p:spPr/>
        <p:txBody>
          <a:bodyPr/>
          <a:lstStyle/>
          <a:p>
            <a:r>
              <a:rPr lang="zh-CN" altLang="en-US" b="1" dirty="0"/>
              <a:t>解释执行</a:t>
            </a:r>
            <a:endParaRPr lang="en-US" altLang="zh-CN" b="1" dirty="0"/>
          </a:p>
          <a:p>
            <a:pPr lvl="1"/>
            <a:r>
              <a:rPr lang="zh-CN" altLang="en-US" dirty="0"/>
              <a:t>解释器将程序二进制解码后调用指令相应的模拟函数</a:t>
            </a:r>
            <a:endParaRPr lang="en-US" altLang="zh-CN" dirty="0"/>
          </a:p>
          <a:p>
            <a:pPr lvl="1"/>
            <a:r>
              <a:rPr lang="zh-CN" altLang="en-US" dirty="0"/>
              <a:t>采用软件模拟的方式逐条模拟虚拟机指令的执行</a:t>
            </a:r>
            <a:endParaRPr lang="en-US" altLang="zh-CN" dirty="0"/>
          </a:p>
          <a:p>
            <a:r>
              <a:rPr lang="zh-CN" altLang="en-US" b="1" dirty="0"/>
              <a:t>二进制翻译</a:t>
            </a:r>
            <a:endParaRPr lang="en-US" altLang="zh-CN" b="1" dirty="0"/>
          </a:p>
          <a:p>
            <a:pPr lvl="1"/>
            <a:r>
              <a:rPr lang="zh-CN" altLang="en-US" dirty="0"/>
              <a:t>区别于解释执行技术</a:t>
            </a:r>
            <a:r>
              <a:rPr lang="en-US" altLang="zh-CN" dirty="0"/>
              <a:t>, </a:t>
            </a:r>
            <a:r>
              <a:rPr lang="zh-CN" altLang="en-US" dirty="0"/>
              <a:t>二进制翻译技术以基本块为单位</a:t>
            </a:r>
            <a:r>
              <a:rPr lang="en-US" altLang="zh-CN" dirty="0"/>
              <a:t>, </a:t>
            </a:r>
            <a:r>
              <a:rPr lang="zh-CN" altLang="en-US" dirty="0"/>
              <a:t>将虚拟机指令批量翻译后保存在代码缓存中</a:t>
            </a:r>
            <a:endParaRPr lang="en-US" altLang="zh-CN" dirty="0"/>
          </a:p>
          <a:p>
            <a:pPr lvl="1"/>
            <a:r>
              <a:rPr lang="zh-CN" altLang="en-US" dirty="0"/>
              <a:t>基本块中的敏感指令会被替换为一系列其他指令</a:t>
            </a:r>
          </a:p>
        </p:txBody>
      </p:sp>
      <p:sp>
        <p:nvSpPr>
          <p:cNvPr id="3" name="标题 2">
            <a:extLst>
              <a:ext uri="{FF2B5EF4-FFF2-40B4-BE49-F238E27FC236}">
                <a16:creationId xmlns:a16="http://schemas.microsoft.com/office/drawing/2014/main" id="{30F9D667-4FF0-49B1-ACCA-08BA52EA6AF4}"/>
              </a:ext>
            </a:extLst>
          </p:cNvPr>
          <p:cNvSpPr>
            <a:spLocks noGrp="1"/>
          </p:cNvSpPr>
          <p:nvPr>
            <p:ph type="title"/>
          </p:nvPr>
        </p:nvSpPr>
        <p:spPr/>
        <p:txBody>
          <a:bodyPr/>
          <a:lstStyle/>
          <a:p>
            <a:r>
              <a:rPr lang="zh-CN" altLang="en-US" dirty="0"/>
              <a:t>软件解决方案</a:t>
            </a:r>
          </a:p>
        </p:txBody>
      </p:sp>
      <p:sp>
        <p:nvSpPr>
          <p:cNvPr id="4" name="文本框 3">
            <a:extLst>
              <a:ext uri="{FF2B5EF4-FFF2-40B4-BE49-F238E27FC236}">
                <a16:creationId xmlns:a16="http://schemas.microsoft.com/office/drawing/2014/main" id="{CD8B7FB5-7F29-417E-ACA7-C983285503CA}"/>
              </a:ext>
            </a:extLst>
          </p:cNvPr>
          <p:cNvSpPr txBox="1"/>
          <p:nvPr/>
        </p:nvSpPr>
        <p:spPr>
          <a:xfrm>
            <a:off x="1084731" y="4741435"/>
            <a:ext cx="2520041" cy="1138773"/>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待翻译的 </a:t>
            </a:r>
            <a:r>
              <a:rPr lang="en-US" altLang="zh-CN" b="1" dirty="0">
                <a:latin typeface="Times New Roman" panose="02020603050405020304" pitchFamily="18" charset="0"/>
                <a:cs typeface="Times New Roman" panose="02020603050405020304" pitchFamily="18" charset="0"/>
              </a:rPr>
              <a:t>CPUID </a:t>
            </a:r>
            <a:r>
              <a:rPr lang="zh-CN" altLang="en-US" b="1" dirty="0">
                <a:latin typeface="Times New Roman" panose="02020603050405020304" pitchFamily="18" charset="0"/>
                <a:cs typeface="Times New Roman" panose="02020603050405020304" pitchFamily="18" charset="0"/>
              </a:rPr>
              <a:t>指令</a:t>
            </a:r>
            <a:endParaRPr lang="en-US" altLang="zh-CN" b="1"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a:p>
            <a:r>
              <a:rPr lang="en-US" altLang="zh-CN" sz="1600" dirty="0">
                <a:latin typeface="Courier New" panose="02070309020205020404" pitchFamily="49" charset="0"/>
                <a:cs typeface="Courier New" panose="02070309020205020404" pitchFamily="49" charset="0"/>
              </a:rPr>
              <a:t>1  mov %</a:t>
            </a:r>
            <a:r>
              <a:rPr lang="en-US" altLang="zh-CN" sz="1600" dirty="0" err="1">
                <a:latin typeface="Courier New" panose="02070309020205020404" pitchFamily="49" charset="0"/>
                <a:cs typeface="Courier New" panose="02070309020205020404" pitchFamily="49" charset="0"/>
              </a:rPr>
              <a:t>eax</a:t>
            </a:r>
            <a:r>
              <a:rPr lang="en-US" altLang="zh-CN" sz="1600" dirty="0">
                <a:latin typeface="Courier New" panose="02070309020205020404" pitchFamily="49" charset="0"/>
                <a:cs typeface="Courier New" panose="02070309020205020404" pitchFamily="49" charset="0"/>
              </a:rPr>
              <a:t>,</a:t>
            </a:r>
            <a:r>
              <a:rPr lang="zh-CN" altLang="en-US" sz="1600" dirty="0">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$0x1</a:t>
            </a:r>
          </a:p>
          <a:p>
            <a:r>
              <a:rPr lang="en-US" altLang="zh-CN" sz="1600" dirty="0">
                <a:latin typeface="Courier New" panose="02070309020205020404" pitchFamily="49" charset="0"/>
                <a:cs typeface="Courier New" panose="02070309020205020404" pitchFamily="49" charset="0"/>
              </a:rPr>
              <a:t>2  </a:t>
            </a:r>
            <a:r>
              <a:rPr lang="en-US" altLang="zh-CN" sz="1600" dirty="0" err="1">
                <a:latin typeface="Courier New" panose="02070309020205020404" pitchFamily="49" charset="0"/>
                <a:cs typeface="Courier New" panose="02070309020205020404" pitchFamily="49" charset="0"/>
              </a:rPr>
              <a:t>cpuid</a:t>
            </a:r>
            <a:endParaRPr lang="en-US" altLang="zh-CN" sz="1600" dirty="0">
              <a:latin typeface="Courier New" panose="02070309020205020404" pitchFamily="49" charset="0"/>
              <a:cs typeface="Courier New" panose="02070309020205020404" pitchFamily="49" charset="0"/>
            </a:endParaRPr>
          </a:p>
        </p:txBody>
      </p:sp>
      <p:sp>
        <p:nvSpPr>
          <p:cNvPr id="5" name="文本框 4">
            <a:extLst>
              <a:ext uri="{FF2B5EF4-FFF2-40B4-BE49-F238E27FC236}">
                <a16:creationId xmlns:a16="http://schemas.microsoft.com/office/drawing/2014/main" id="{82BCB1F4-B11C-4B44-8BF7-DDAA5F8DCEC0}"/>
              </a:ext>
            </a:extLst>
          </p:cNvPr>
          <p:cNvSpPr txBox="1"/>
          <p:nvPr/>
        </p:nvSpPr>
        <p:spPr>
          <a:xfrm>
            <a:off x="4855180" y="4741433"/>
            <a:ext cx="2760601" cy="1138773"/>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翻译后的目标指令序列</a:t>
            </a:r>
            <a:endParaRPr lang="en-US" altLang="zh-CN" b="1"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a:p>
            <a:r>
              <a:rPr lang="en-US" altLang="zh-CN" sz="1600" dirty="0">
                <a:latin typeface="Courier New" panose="02070309020205020404" pitchFamily="49" charset="0"/>
                <a:cs typeface="Courier New" panose="02070309020205020404" pitchFamily="49" charset="0"/>
              </a:rPr>
              <a:t>1  mov %</a:t>
            </a:r>
            <a:r>
              <a:rPr lang="en-US" altLang="zh-CN" sz="1600">
                <a:latin typeface="Courier New" panose="02070309020205020404" pitchFamily="49" charset="0"/>
                <a:cs typeface="Courier New" panose="02070309020205020404" pitchFamily="49" charset="0"/>
              </a:rPr>
              <a:t>edi  $0x1</a:t>
            </a:r>
            <a:endParaRPr lang="en-US" altLang="zh-CN" sz="1600" dirty="0">
              <a:latin typeface="Courier New" panose="02070309020205020404" pitchFamily="49" charset="0"/>
              <a:cs typeface="Courier New" panose="02070309020205020404" pitchFamily="49" charset="0"/>
            </a:endParaRPr>
          </a:p>
          <a:p>
            <a:r>
              <a:rPr lang="en-US" altLang="zh-CN" sz="1600" dirty="0">
                <a:latin typeface="Courier New" panose="02070309020205020404" pitchFamily="49" charset="0"/>
                <a:cs typeface="Courier New" panose="02070309020205020404" pitchFamily="49" charset="0"/>
              </a:rPr>
              <a:t>2  call </a:t>
            </a:r>
            <a:r>
              <a:rPr lang="en-US" altLang="zh-CN" sz="1600" dirty="0" err="1">
                <a:latin typeface="Courier New" panose="02070309020205020404" pitchFamily="49" charset="0"/>
                <a:cs typeface="Courier New" panose="02070309020205020404" pitchFamily="49" charset="0"/>
              </a:rPr>
              <a:t>helper_cpuid</a:t>
            </a:r>
            <a:endParaRPr lang="zh-CN" altLang="en-US" sz="1600" dirty="0">
              <a:latin typeface="Courier New" panose="02070309020205020404" pitchFamily="49" charset="0"/>
              <a:cs typeface="Courier New" panose="02070309020205020404" pitchFamily="49" charset="0"/>
            </a:endParaRPr>
          </a:p>
        </p:txBody>
      </p:sp>
      <p:sp>
        <p:nvSpPr>
          <p:cNvPr id="7" name="箭头: 右 6">
            <a:extLst>
              <a:ext uri="{FF2B5EF4-FFF2-40B4-BE49-F238E27FC236}">
                <a16:creationId xmlns:a16="http://schemas.microsoft.com/office/drawing/2014/main" id="{FD241AC3-C832-405D-B445-7FD17E744171}"/>
              </a:ext>
            </a:extLst>
          </p:cNvPr>
          <p:cNvSpPr/>
          <p:nvPr/>
        </p:nvSpPr>
        <p:spPr>
          <a:xfrm>
            <a:off x="3711863" y="5310820"/>
            <a:ext cx="967228" cy="1613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4325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CD3E85-65B1-4819-872A-1C0D4FBB9FB7}"/>
              </a:ext>
            </a:extLst>
          </p:cNvPr>
          <p:cNvSpPr>
            <a:spLocks noGrp="1"/>
          </p:cNvSpPr>
          <p:nvPr>
            <p:ph sz="quarter" idx="10"/>
          </p:nvPr>
        </p:nvSpPr>
        <p:spPr>
          <a:xfrm>
            <a:off x="494026" y="1685678"/>
            <a:ext cx="8524468" cy="4921498"/>
          </a:xfrm>
        </p:spPr>
        <p:txBody>
          <a:bodyPr/>
          <a:lstStyle/>
          <a:p>
            <a:r>
              <a:rPr lang="zh-CN" altLang="en-US" b="1" dirty="0"/>
              <a:t>扫描与修补</a:t>
            </a:r>
            <a:endParaRPr lang="en-US" altLang="zh-CN" b="1" dirty="0"/>
          </a:p>
          <a:p>
            <a:pPr lvl="1"/>
            <a:r>
              <a:rPr lang="zh-CN" altLang="en-US" dirty="0"/>
              <a:t>在执行每段代码前对其进行扫描</a:t>
            </a:r>
            <a:r>
              <a:rPr lang="en-US" altLang="zh-CN" dirty="0"/>
              <a:t>, </a:t>
            </a:r>
            <a:r>
              <a:rPr lang="zh-CN" altLang="en-US" dirty="0"/>
              <a:t>找到其中的敏感指令</a:t>
            </a:r>
            <a:r>
              <a:rPr lang="en-US" altLang="zh-CN" dirty="0"/>
              <a:t>, </a:t>
            </a:r>
            <a:r>
              <a:rPr lang="zh-CN" altLang="en-US" dirty="0"/>
              <a:t>将其替换为特权指令</a:t>
            </a:r>
            <a:endParaRPr lang="en-US" altLang="zh-CN" dirty="0"/>
          </a:p>
          <a:p>
            <a:pPr lvl="1"/>
            <a:r>
              <a:rPr lang="en-US" altLang="zh-CN" dirty="0"/>
              <a:t>CPU </a:t>
            </a:r>
            <a:r>
              <a:rPr lang="zh-CN" altLang="en-US" dirty="0"/>
              <a:t>执行翻译后的代码时</a:t>
            </a:r>
            <a:r>
              <a:rPr lang="en-US" altLang="zh-CN" dirty="0"/>
              <a:t>, </a:t>
            </a:r>
            <a:r>
              <a:rPr lang="zh-CN" altLang="en-US" dirty="0"/>
              <a:t>遇到替换后的特权指令便会陷入 </a:t>
            </a:r>
            <a:r>
              <a:rPr lang="en-US" altLang="zh-CN" dirty="0"/>
              <a:t>Hypervisor </a:t>
            </a:r>
            <a:r>
              <a:rPr lang="zh-CN" altLang="en-US" dirty="0"/>
              <a:t>中进行模拟</a:t>
            </a:r>
            <a:r>
              <a:rPr lang="en-US" altLang="zh-CN" dirty="0"/>
              <a:t>, </a:t>
            </a:r>
            <a:r>
              <a:rPr lang="zh-CN" altLang="en-US" dirty="0"/>
              <a:t>执行对应的补丁代码</a:t>
            </a:r>
            <a:endParaRPr lang="en-US" altLang="zh-CN" dirty="0"/>
          </a:p>
          <a:p>
            <a:r>
              <a:rPr lang="zh-CN" altLang="en-US" b="1" dirty="0"/>
              <a:t>半虚拟化技术</a:t>
            </a:r>
            <a:endParaRPr lang="en-US" altLang="zh-CN" b="1" dirty="0"/>
          </a:p>
          <a:p>
            <a:pPr lvl="1"/>
            <a:r>
              <a:rPr lang="zh-CN" altLang="en-US" dirty="0"/>
              <a:t>虚拟机需要执行执行敏感操作时主动通过超调用</a:t>
            </a:r>
            <a:r>
              <a:rPr lang="en-US" altLang="zh-CN" dirty="0"/>
              <a:t>(</a:t>
            </a:r>
            <a:r>
              <a:rPr lang="en-US" altLang="zh-CN" dirty="0" err="1"/>
              <a:t>Hypercall</a:t>
            </a:r>
            <a:r>
              <a:rPr lang="en-US" altLang="zh-CN" dirty="0"/>
              <a:t>)</a:t>
            </a:r>
            <a:r>
              <a:rPr lang="zh-CN" altLang="en-US" dirty="0"/>
              <a:t>陷入 </a:t>
            </a:r>
            <a:r>
              <a:rPr lang="en-US" altLang="zh-CN" dirty="0"/>
              <a:t>Hypervisor </a:t>
            </a:r>
            <a:r>
              <a:rPr lang="zh-CN" altLang="en-US" dirty="0"/>
              <a:t>中</a:t>
            </a:r>
            <a:r>
              <a:rPr lang="en-US" altLang="zh-CN" dirty="0"/>
              <a:t>, </a:t>
            </a:r>
            <a:r>
              <a:rPr lang="zh-CN" altLang="en-US" dirty="0"/>
              <a:t>避免了扫描程序二进制代码引入的开销</a:t>
            </a:r>
            <a:endParaRPr lang="en-US" altLang="zh-CN" dirty="0"/>
          </a:p>
        </p:txBody>
      </p:sp>
      <p:sp>
        <p:nvSpPr>
          <p:cNvPr id="3" name="标题 2">
            <a:extLst>
              <a:ext uri="{FF2B5EF4-FFF2-40B4-BE49-F238E27FC236}">
                <a16:creationId xmlns:a16="http://schemas.microsoft.com/office/drawing/2014/main" id="{30F9D667-4FF0-49B1-ACCA-08BA52EA6AF4}"/>
              </a:ext>
            </a:extLst>
          </p:cNvPr>
          <p:cNvSpPr>
            <a:spLocks noGrp="1"/>
          </p:cNvSpPr>
          <p:nvPr>
            <p:ph type="title"/>
          </p:nvPr>
        </p:nvSpPr>
        <p:spPr/>
        <p:txBody>
          <a:bodyPr/>
          <a:lstStyle/>
          <a:p>
            <a:r>
              <a:rPr lang="zh-CN" altLang="en-US" dirty="0"/>
              <a:t>软件解决方案</a:t>
            </a:r>
          </a:p>
        </p:txBody>
      </p:sp>
      <p:pic>
        <p:nvPicPr>
          <p:cNvPr id="8" name="图片 7">
            <a:extLst>
              <a:ext uri="{FF2B5EF4-FFF2-40B4-BE49-F238E27FC236}">
                <a16:creationId xmlns:a16="http://schemas.microsoft.com/office/drawing/2014/main" id="{CE8FDAA6-3513-4267-AED8-A246DAA09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084" y="4452808"/>
            <a:ext cx="4657832" cy="2291584"/>
          </a:xfrm>
          <a:prstGeom prst="rect">
            <a:avLst/>
          </a:prstGeom>
        </p:spPr>
      </p:pic>
    </p:spTree>
    <p:extLst>
      <p:ext uri="{BB962C8B-B14F-4D97-AF65-F5344CB8AC3E}">
        <p14:creationId xmlns:p14="http://schemas.microsoft.com/office/powerpoint/2010/main" val="17504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5B23241B-E47F-4982-A714-A0359CC92599}"/>
              </a:ext>
            </a:extLst>
          </p:cNvPr>
          <p:cNvGraphicFramePr>
            <a:graphicFrameLocks noGrp="1"/>
          </p:cNvGraphicFramePr>
          <p:nvPr>
            <p:ph sz="quarter" idx="10"/>
            <p:extLst>
              <p:ext uri="{D42A27DB-BD31-4B8C-83A1-F6EECF244321}">
                <p14:modId xmlns:p14="http://schemas.microsoft.com/office/powerpoint/2010/main" val="3595105045"/>
              </p:ext>
            </p:extLst>
          </p:nvPr>
        </p:nvGraphicFramePr>
        <p:xfrm>
          <a:off x="588724" y="2205316"/>
          <a:ext cx="8182761" cy="3849360"/>
        </p:xfrm>
        <a:graphic>
          <a:graphicData uri="http://schemas.openxmlformats.org/drawingml/2006/table">
            <a:tbl>
              <a:tblPr firstRow="1" firstCol="1" bandRow="1">
                <a:tableStyleId>{5C22544A-7EE6-4342-B048-85BDC9FD1C3A}</a:tableStyleId>
              </a:tblPr>
              <a:tblGrid>
                <a:gridCol w="1817844">
                  <a:extLst>
                    <a:ext uri="{9D8B030D-6E8A-4147-A177-3AD203B41FA5}">
                      <a16:colId xmlns:a16="http://schemas.microsoft.com/office/drawing/2014/main" val="4012251696"/>
                    </a:ext>
                  </a:extLst>
                </a:gridCol>
                <a:gridCol w="3495625">
                  <a:extLst>
                    <a:ext uri="{9D8B030D-6E8A-4147-A177-3AD203B41FA5}">
                      <a16:colId xmlns:a16="http://schemas.microsoft.com/office/drawing/2014/main" val="2834474373"/>
                    </a:ext>
                  </a:extLst>
                </a:gridCol>
                <a:gridCol w="2869292">
                  <a:extLst>
                    <a:ext uri="{9D8B030D-6E8A-4147-A177-3AD203B41FA5}">
                      <a16:colId xmlns:a16="http://schemas.microsoft.com/office/drawing/2014/main" val="1886368761"/>
                    </a:ext>
                  </a:extLst>
                </a:gridCol>
              </a:tblGrid>
              <a:tr h="305786">
                <a:tc>
                  <a:txBody>
                    <a:bodyPr/>
                    <a:lstStyle/>
                    <a:p>
                      <a:pPr algn="just">
                        <a:spcAft>
                          <a:spcPts val="0"/>
                        </a:spcAft>
                      </a:pPr>
                      <a:r>
                        <a:rPr lang="zh-CN" sz="1800" kern="100">
                          <a:effectLst/>
                        </a:rPr>
                        <a:t>软件解决方案</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800" kern="100" dirty="0">
                          <a:effectLst/>
                        </a:rPr>
                        <a:t>优点</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800" kern="100">
                          <a:effectLst/>
                        </a:rPr>
                        <a:t>缺点</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00606217"/>
                  </a:ext>
                </a:extLst>
              </a:tr>
              <a:tr h="611572">
                <a:tc>
                  <a:txBody>
                    <a:bodyPr/>
                    <a:lstStyle/>
                    <a:p>
                      <a:pPr algn="just">
                        <a:spcAft>
                          <a:spcPts val="0"/>
                        </a:spcAft>
                      </a:pPr>
                      <a:r>
                        <a:rPr lang="zh-CN" sz="1800" kern="100">
                          <a:effectLst/>
                        </a:rPr>
                        <a:t>解释执行技术</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允许虚拟机</a:t>
                      </a:r>
                      <a:r>
                        <a:rPr lang="en-US" sz="1800" kern="100">
                          <a:effectLst/>
                        </a:rPr>
                        <a:t>ISA</a:t>
                      </a:r>
                      <a:r>
                        <a:rPr lang="zh-CN" sz="1800" kern="100">
                          <a:effectLst/>
                        </a:rPr>
                        <a:t>不同于物理机</a:t>
                      </a:r>
                      <a:r>
                        <a:rPr lang="en-US" sz="1800" kern="100">
                          <a:effectLst/>
                        </a:rPr>
                        <a:t>ISA</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不加区分地模拟每一条指令，效率低下</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89490871"/>
                  </a:ext>
                </a:extLst>
              </a:tr>
              <a:tr h="917361">
                <a:tc>
                  <a:txBody>
                    <a:bodyPr/>
                    <a:lstStyle/>
                    <a:p>
                      <a:pPr algn="just">
                        <a:spcAft>
                          <a:spcPts val="0"/>
                        </a:spcAft>
                      </a:pPr>
                      <a:r>
                        <a:rPr lang="zh-CN" sz="1800" kern="100">
                          <a:effectLst/>
                        </a:rPr>
                        <a:t>二进制翻译技术</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批量翻译与缓存虚拟机指令，代码局部性较高</a:t>
                      </a:r>
                    </a:p>
                    <a:p>
                      <a:pPr algn="just">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指令数目通常会增加，占用内存较多，相对寻址指令与跳转指令需要进一步处理</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73857583"/>
                  </a:ext>
                </a:extLst>
              </a:tr>
              <a:tr h="917361">
                <a:tc>
                  <a:txBody>
                    <a:bodyPr/>
                    <a:lstStyle/>
                    <a:p>
                      <a:pPr algn="just">
                        <a:spcAft>
                          <a:spcPts val="0"/>
                        </a:spcAft>
                      </a:pPr>
                      <a:r>
                        <a:rPr lang="zh-CN" sz="1800" kern="100">
                          <a:effectLst/>
                        </a:rPr>
                        <a:t>扫描与修补技术</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非敏感指令直接运行，无须模拟</a:t>
                      </a:r>
                    </a:p>
                    <a:p>
                      <a:pPr algn="just">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要求虚拟机</a:t>
                      </a:r>
                      <a:r>
                        <a:rPr lang="en-US" sz="1800" kern="100">
                          <a:effectLst/>
                        </a:rPr>
                        <a:t>ISA</a:t>
                      </a:r>
                      <a:r>
                        <a:rPr lang="zh-CN" sz="1800" kern="100">
                          <a:effectLst/>
                        </a:rPr>
                        <a:t>与物理机</a:t>
                      </a:r>
                      <a:r>
                        <a:rPr lang="en-US" sz="1800" kern="100">
                          <a:effectLst/>
                        </a:rPr>
                        <a:t>ISA</a:t>
                      </a:r>
                      <a:r>
                        <a:rPr lang="zh-CN" sz="1800" kern="100">
                          <a:effectLst/>
                        </a:rPr>
                        <a:t>相同，需要特权级切换，代码局部性较差</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23284187"/>
                  </a:ext>
                </a:extLst>
              </a:tr>
              <a:tr h="917361">
                <a:tc>
                  <a:txBody>
                    <a:bodyPr/>
                    <a:lstStyle/>
                    <a:p>
                      <a:pPr algn="just">
                        <a:spcAft>
                          <a:spcPts val="0"/>
                        </a:spcAft>
                      </a:pPr>
                      <a:r>
                        <a:rPr lang="zh-CN" sz="1800" kern="100">
                          <a:effectLst/>
                        </a:rPr>
                        <a:t>半虚拟化技术</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dirty="0">
                          <a:effectLst/>
                        </a:rPr>
                        <a:t>无须扫描程序二进制代码，虚拟机主动陷</a:t>
                      </a:r>
                      <a:r>
                        <a:rPr lang="zh-CN" altLang="en-US" sz="1800" kern="100" dirty="0">
                          <a:effectLst/>
                        </a:rPr>
                        <a:t>出</a:t>
                      </a:r>
                      <a:r>
                        <a:rPr lang="zh-CN" sz="1800" kern="100" dirty="0">
                          <a:effectLst/>
                        </a:rPr>
                        <a:t>，性能较好</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dirty="0">
                          <a:effectLst/>
                        </a:rPr>
                        <a:t>需要修改客户机操作系统，打破虚拟机与</a:t>
                      </a:r>
                      <a:r>
                        <a:rPr lang="en-US" sz="1800" kern="100" dirty="0">
                          <a:effectLst/>
                        </a:rPr>
                        <a:t>Hypervisor</a:t>
                      </a:r>
                      <a:r>
                        <a:rPr lang="zh-CN" sz="1800" kern="100" dirty="0">
                          <a:effectLst/>
                        </a:rPr>
                        <a:t>间的界限 </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78297891"/>
                  </a:ext>
                </a:extLst>
              </a:tr>
            </a:tbl>
          </a:graphicData>
        </a:graphic>
      </p:graphicFrame>
      <p:sp>
        <p:nvSpPr>
          <p:cNvPr id="3" name="标题 2">
            <a:extLst>
              <a:ext uri="{FF2B5EF4-FFF2-40B4-BE49-F238E27FC236}">
                <a16:creationId xmlns:a16="http://schemas.microsoft.com/office/drawing/2014/main" id="{3D75C577-885F-4933-A299-0D0A7B24583F}"/>
              </a:ext>
            </a:extLst>
          </p:cNvPr>
          <p:cNvSpPr>
            <a:spLocks noGrp="1"/>
          </p:cNvSpPr>
          <p:nvPr>
            <p:ph type="title"/>
          </p:nvPr>
        </p:nvSpPr>
        <p:spPr/>
        <p:txBody>
          <a:bodyPr/>
          <a:lstStyle/>
          <a:p>
            <a:r>
              <a:rPr lang="zh-CN" altLang="en-US" dirty="0"/>
              <a:t>软件解决方案对比</a:t>
            </a:r>
          </a:p>
        </p:txBody>
      </p:sp>
    </p:spTree>
    <p:extLst>
      <p:ext uri="{BB962C8B-B14F-4D97-AF65-F5344CB8AC3E}">
        <p14:creationId xmlns:p14="http://schemas.microsoft.com/office/powerpoint/2010/main" val="2130178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9F2A16-4B76-4E81-B1CD-A82689209102}"/>
              </a:ext>
            </a:extLst>
          </p:cNvPr>
          <p:cNvSpPr>
            <a:spLocks noGrp="1"/>
          </p:cNvSpPr>
          <p:nvPr>
            <p:ph sz="quarter" idx="10"/>
          </p:nvPr>
        </p:nvSpPr>
        <p:spPr/>
        <p:txBody>
          <a:bodyPr/>
          <a:lstStyle/>
          <a:p>
            <a:r>
              <a:rPr lang="zh-CN" altLang="en-US" b="1" dirty="0"/>
              <a:t>所有敏感指令   →  特权指令</a:t>
            </a:r>
            <a:endParaRPr lang="en-US" altLang="zh-CN" b="1" dirty="0"/>
          </a:p>
          <a:p>
            <a:pPr lvl="1"/>
            <a:r>
              <a:rPr lang="zh-CN" altLang="en-US" dirty="0"/>
              <a:t>可能会引起兼容性问题，导致现有应用不可用</a:t>
            </a:r>
            <a:endParaRPr lang="en-US" altLang="zh-CN" dirty="0"/>
          </a:p>
          <a:p>
            <a:r>
              <a:rPr lang="zh-CN" altLang="en-US" b="1" dirty="0"/>
              <a:t>引入虚拟化模式</a:t>
            </a:r>
          </a:p>
        </p:txBody>
      </p:sp>
      <p:sp>
        <p:nvSpPr>
          <p:cNvPr id="3" name="标题 2">
            <a:extLst>
              <a:ext uri="{FF2B5EF4-FFF2-40B4-BE49-F238E27FC236}">
                <a16:creationId xmlns:a16="http://schemas.microsoft.com/office/drawing/2014/main" id="{6A373273-C402-4240-97AE-D9E8F468F182}"/>
              </a:ext>
            </a:extLst>
          </p:cNvPr>
          <p:cNvSpPr>
            <a:spLocks noGrp="1"/>
          </p:cNvSpPr>
          <p:nvPr>
            <p:ph type="title"/>
          </p:nvPr>
        </p:nvSpPr>
        <p:spPr/>
        <p:txBody>
          <a:bodyPr/>
          <a:lstStyle/>
          <a:p>
            <a:r>
              <a:rPr lang="zh-CN" altLang="en-US" dirty="0"/>
              <a:t>硬件辅助解决方案</a:t>
            </a:r>
          </a:p>
        </p:txBody>
      </p:sp>
      <p:pic>
        <p:nvPicPr>
          <p:cNvPr id="5" name="图片 4">
            <a:extLst>
              <a:ext uri="{FF2B5EF4-FFF2-40B4-BE49-F238E27FC236}">
                <a16:creationId xmlns:a16="http://schemas.microsoft.com/office/drawing/2014/main" id="{AE6E1657-734F-471A-97E2-998C7C858E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265" y="3131129"/>
            <a:ext cx="7889470" cy="3476047"/>
          </a:xfrm>
          <a:prstGeom prst="rect">
            <a:avLst/>
          </a:prstGeom>
        </p:spPr>
      </p:pic>
    </p:spTree>
    <p:extLst>
      <p:ext uri="{BB962C8B-B14F-4D97-AF65-F5344CB8AC3E}">
        <p14:creationId xmlns:p14="http://schemas.microsoft.com/office/powerpoint/2010/main" val="52424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0CB7F3-9667-4130-A6AF-EA0C3FF95855}"/>
              </a:ext>
            </a:extLst>
          </p:cNvPr>
          <p:cNvSpPr>
            <a:spLocks noGrp="1"/>
          </p:cNvSpPr>
          <p:nvPr>
            <p:ph sz="quarter" idx="10"/>
          </p:nvPr>
        </p:nvSpPr>
        <p:spPr>
          <a:xfrm>
            <a:off x="494026" y="1685678"/>
            <a:ext cx="8372163" cy="1228618"/>
          </a:xfrm>
        </p:spPr>
        <p:txBody>
          <a:bodyPr/>
          <a:lstStyle/>
          <a:p>
            <a:r>
              <a:rPr lang="en-US" altLang="zh-CN" dirty="0"/>
              <a:t>VMX</a:t>
            </a:r>
            <a:r>
              <a:rPr lang="zh-CN" altLang="en-US" dirty="0"/>
              <a:t>操作模式</a:t>
            </a:r>
            <a:r>
              <a:rPr lang="en-US" altLang="zh-CN" dirty="0"/>
              <a:t>(</a:t>
            </a:r>
            <a:r>
              <a:rPr lang="zh-CN" altLang="en-US" dirty="0"/>
              <a:t>通过</a:t>
            </a:r>
            <a:r>
              <a:rPr lang="en-US" altLang="zh-CN" b="1" dirty="0" err="1"/>
              <a:t>vmxon</a:t>
            </a:r>
            <a:r>
              <a:rPr lang="zh-CN" altLang="en-US" dirty="0"/>
              <a:t>指令开启</a:t>
            </a:r>
            <a:r>
              <a:rPr lang="en-US" altLang="zh-CN" dirty="0"/>
              <a:t>)</a:t>
            </a:r>
          </a:p>
          <a:p>
            <a:pPr lvl="1"/>
            <a:r>
              <a:rPr lang="en-US" altLang="zh-CN" dirty="0"/>
              <a:t>Guest App  →  </a:t>
            </a:r>
            <a:r>
              <a:rPr lang="zh-CN" altLang="en-US" dirty="0"/>
              <a:t>非根模式 </a:t>
            </a:r>
            <a:r>
              <a:rPr lang="en-US" altLang="zh-CN" dirty="0"/>
              <a:t>ring 3</a:t>
            </a:r>
          </a:p>
          <a:p>
            <a:pPr lvl="1"/>
            <a:r>
              <a:rPr lang="en-US" altLang="zh-CN" dirty="0"/>
              <a:t>Guest OS  → </a:t>
            </a:r>
            <a:r>
              <a:rPr lang="zh-CN" altLang="en-US" dirty="0"/>
              <a:t>非根模式 </a:t>
            </a:r>
            <a:r>
              <a:rPr lang="en-US" altLang="zh-CN" dirty="0"/>
              <a:t>ring0</a:t>
            </a:r>
          </a:p>
        </p:txBody>
      </p:sp>
      <p:sp>
        <p:nvSpPr>
          <p:cNvPr id="3" name="标题 2">
            <a:extLst>
              <a:ext uri="{FF2B5EF4-FFF2-40B4-BE49-F238E27FC236}">
                <a16:creationId xmlns:a16="http://schemas.microsoft.com/office/drawing/2014/main" id="{8F56E70A-20BD-4BE3-98A4-F08483E6EB21}"/>
              </a:ext>
            </a:extLst>
          </p:cNvPr>
          <p:cNvSpPr>
            <a:spLocks noGrp="1"/>
          </p:cNvSpPr>
          <p:nvPr>
            <p:ph type="title"/>
          </p:nvPr>
        </p:nvSpPr>
        <p:spPr/>
        <p:txBody>
          <a:bodyPr/>
          <a:lstStyle/>
          <a:p>
            <a:r>
              <a:rPr lang="en-US" altLang="zh-CN" dirty="0"/>
              <a:t>Intel VT-x</a:t>
            </a:r>
            <a:endParaRPr lang="zh-CN" altLang="en-US" dirty="0"/>
          </a:p>
        </p:txBody>
      </p:sp>
      <p:sp>
        <p:nvSpPr>
          <p:cNvPr id="5" name="文本框 4">
            <a:extLst>
              <a:ext uri="{FF2B5EF4-FFF2-40B4-BE49-F238E27FC236}">
                <a16:creationId xmlns:a16="http://schemas.microsoft.com/office/drawing/2014/main" id="{3E60878F-2EEC-4831-AF84-6153C7F74B03}"/>
              </a:ext>
            </a:extLst>
          </p:cNvPr>
          <p:cNvSpPr txBox="1"/>
          <p:nvPr/>
        </p:nvSpPr>
        <p:spPr>
          <a:xfrm>
            <a:off x="4213411" y="2114462"/>
            <a:ext cx="4652776" cy="799834"/>
          </a:xfrm>
          <a:prstGeom prst="rect">
            <a:avLst/>
          </a:prstGeom>
          <a:noFill/>
        </p:spPr>
        <p:txBody>
          <a:bodyPr wrap="square" rtlCol="0">
            <a:spAutoFit/>
          </a:bodyPr>
          <a:lstStyle/>
          <a:p>
            <a:pPr marL="685800" lvl="1" indent="-228600">
              <a:lnSpc>
                <a:spcPct val="120000"/>
              </a:lnSpc>
              <a:spcBef>
                <a:spcPts val="500"/>
              </a:spcBef>
              <a:buClr>
                <a:schemeClr val="accent1"/>
              </a:buClr>
              <a:buSzPct val="100000"/>
              <a:buFont typeface="Calibri" panose="020F0502020204030204" pitchFamily="34" charset="0"/>
              <a:buChar char="▪"/>
            </a:pPr>
            <a:r>
              <a:rPr lang="en-US" altLang="zh-CN" dirty="0"/>
              <a:t>Host App  →  </a:t>
            </a:r>
            <a:r>
              <a:rPr lang="zh-CN" altLang="en-US" dirty="0"/>
              <a:t>根模式 </a:t>
            </a:r>
            <a:r>
              <a:rPr lang="en-US" altLang="zh-CN" dirty="0"/>
              <a:t>ring3</a:t>
            </a:r>
          </a:p>
          <a:p>
            <a:pPr marL="685800" lvl="1" indent="-228600">
              <a:lnSpc>
                <a:spcPct val="120000"/>
              </a:lnSpc>
              <a:spcBef>
                <a:spcPts val="500"/>
              </a:spcBef>
              <a:buClr>
                <a:schemeClr val="accent1"/>
              </a:buClr>
              <a:buSzPct val="100000"/>
              <a:buFont typeface="Calibri" panose="020F0502020204030204" pitchFamily="34" charset="0"/>
              <a:buChar char="▪"/>
            </a:pPr>
            <a:r>
              <a:rPr lang="en-US" altLang="zh-CN" dirty="0"/>
              <a:t>Host OS/Hypervisor  →  </a:t>
            </a:r>
            <a:r>
              <a:rPr lang="zh-CN" altLang="en-US" dirty="0"/>
              <a:t>根模式</a:t>
            </a:r>
            <a:r>
              <a:rPr lang="en-US" altLang="zh-CN" dirty="0"/>
              <a:t>ring0</a:t>
            </a:r>
            <a:endParaRPr lang="zh-CN" altLang="en-US" dirty="0"/>
          </a:p>
        </p:txBody>
      </p:sp>
      <p:pic>
        <p:nvPicPr>
          <p:cNvPr id="7" name="图片 6">
            <a:extLst>
              <a:ext uri="{FF2B5EF4-FFF2-40B4-BE49-F238E27FC236}">
                <a16:creationId xmlns:a16="http://schemas.microsoft.com/office/drawing/2014/main" id="{E987895B-CE8C-4599-A63A-EB04C43250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3636" y="2914296"/>
            <a:ext cx="4503180" cy="3796373"/>
          </a:xfrm>
          <a:prstGeom prst="rect">
            <a:avLst/>
          </a:prstGeom>
        </p:spPr>
      </p:pic>
      <p:sp>
        <p:nvSpPr>
          <p:cNvPr id="8" name="内容占位符 1">
            <a:extLst>
              <a:ext uri="{FF2B5EF4-FFF2-40B4-BE49-F238E27FC236}">
                <a16:creationId xmlns:a16="http://schemas.microsoft.com/office/drawing/2014/main" id="{549D1584-F4AF-4450-8D75-34471BAFA6AE}"/>
              </a:ext>
            </a:extLst>
          </p:cNvPr>
          <p:cNvSpPr txBox="1">
            <a:spLocks/>
          </p:cNvSpPr>
          <p:nvPr/>
        </p:nvSpPr>
        <p:spPr>
          <a:xfrm>
            <a:off x="494024" y="3188413"/>
            <a:ext cx="4077976" cy="32481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VM-Entry</a:t>
            </a:r>
          </a:p>
          <a:p>
            <a:pPr lvl="1"/>
            <a:r>
              <a:rPr lang="zh-CN" altLang="en-US" dirty="0"/>
              <a:t>根模式</a:t>
            </a:r>
            <a:r>
              <a:rPr lang="en-US" altLang="zh-CN" dirty="0"/>
              <a:t>  →  </a:t>
            </a:r>
            <a:r>
              <a:rPr lang="zh-CN" altLang="en-US" dirty="0"/>
              <a:t>非根模式</a:t>
            </a:r>
            <a:endParaRPr lang="en-US" altLang="zh-CN" dirty="0"/>
          </a:p>
          <a:p>
            <a:pPr lvl="1"/>
            <a:r>
              <a:rPr lang="en-US" altLang="zh-CN" dirty="0"/>
              <a:t>Hypervisor  →  </a:t>
            </a:r>
            <a:r>
              <a:rPr lang="zh-CN" altLang="en-US" dirty="0"/>
              <a:t>虚拟机</a:t>
            </a:r>
            <a:endParaRPr lang="en-US" altLang="zh-CN" dirty="0"/>
          </a:p>
          <a:p>
            <a:pPr lvl="1"/>
            <a:r>
              <a:rPr lang="zh-CN" altLang="en-US" dirty="0"/>
              <a:t>指令触发</a:t>
            </a:r>
            <a:r>
              <a:rPr lang="en-US" altLang="zh-CN" dirty="0"/>
              <a:t>(</a:t>
            </a:r>
            <a:r>
              <a:rPr lang="en-US" altLang="zh-CN" sz="2000" b="1" dirty="0" err="1"/>
              <a:t>vmlaunch</a:t>
            </a:r>
            <a:r>
              <a:rPr lang="en-US" altLang="zh-CN" sz="2000" b="1" dirty="0"/>
              <a:t>/</a:t>
            </a:r>
            <a:r>
              <a:rPr lang="en-US" altLang="zh-CN" sz="2000" b="1" dirty="0" err="1"/>
              <a:t>vmresume</a:t>
            </a:r>
            <a:r>
              <a:rPr lang="en-US" altLang="zh-CN" dirty="0"/>
              <a:t>)</a:t>
            </a:r>
          </a:p>
          <a:p>
            <a:r>
              <a:rPr lang="en-US" altLang="zh-CN" dirty="0"/>
              <a:t>VM-Exit</a:t>
            </a:r>
          </a:p>
          <a:p>
            <a:pPr lvl="1"/>
            <a:r>
              <a:rPr lang="zh-CN" altLang="en-US" dirty="0"/>
              <a:t>非根模式 </a:t>
            </a:r>
            <a:r>
              <a:rPr lang="en-US" altLang="zh-CN" dirty="0"/>
              <a:t>→  </a:t>
            </a:r>
            <a:r>
              <a:rPr lang="zh-CN" altLang="en-US" dirty="0"/>
              <a:t>根模式</a:t>
            </a:r>
            <a:endParaRPr lang="en-US" altLang="zh-CN" dirty="0"/>
          </a:p>
          <a:p>
            <a:pPr lvl="1"/>
            <a:r>
              <a:rPr lang="zh-CN" altLang="en-US" dirty="0"/>
              <a:t>虚拟机 </a:t>
            </a:r>
            <a:r>
              <a:rPr lang="en-US" altLang="zh-CN" dirty="0"/>
              <a:t>→ Hypervisor</a:t>
            </a:r>
          </a:p>
          <a:p>
            <a:pPr lvl="1"/>
            <a:r>
              <a:rPr lang="zh-CN" altLang="en-US" dirty="0"/>
              <a:t>虚拟机敏感指令</a:t>
            </a:r>
            <a:r>
              <a:rPr lang="en-US" altLang="zh-CN" dirty="0"/>
              <a:t>/</a:t>
            </a:r>
            <a:r>
              <a:rPr lang="zh-CN" altLang="en-US" dirty="0"/>
              <a:t>外部中断触发</a:t>
            </a:r>
            <a:endParaRPr lang="en-US" altLang="zh-CN" dirty="0"/>
          </a:p>
        </p:txBody>
      </p:sp>
    </p:spTree>
    <p:extLst>
      <p:ext uri="{BB962C8B-B14F-4D97-AF65-F5344CB8AC3E}">
        <p14:creationId xmlns:p14="http://schemas.microsoft.com/office/powerpoint/2010/main" val="70027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67ABE4-619F-4896-A33E-EAE236CC45AF}"/>
              </a:ext>
            </a:extLst>
          </p:cNvPr>
          <p:cNvSpPr>
            <a:spLocks noGrp="1"/>
          </p:cNvSpPr>
          <p:nvPr>
            <p:ph sz="quarter" idx="10"/>
          </p:nvPr>
        </p:nvSpPr>
        <p:spPr/>
        <p:txBody>
          <a:bodyPr/>
          <a:lstStyle/>
          <a:p>
            <a:r>
              <a:rPr lang="en-US" altLang="zh-CN" dirty="0"/>
              <a:t>VMCS(Virtual Machine Control Structure,</a:t>
            </a:r>
            <a:r>
              <a:rPr lang="zh-CN" altLang="en-US" dirty="0"/>
              <a:t> 虚拟机控制结构</a:t>
            </a:r>
            <a:r>
              <a:rPr lang="en-US" altLang="zh-CN" dirty="0"/>
              <a:t>)</a:t>
            </a:r>
            <a:r>
              <a:rPr lang="zh-CN" altLang="en-US" dirty="0"/>
              <a:t>包括六部分：</a:t>
            </a:r>
            <a:endParaRPr lang="en-US" altLang="zh-CN" dirty="0"/>
          </a:p>
          <a:p>
            <a:pPr lvl="1"/>
            <a:r>
              <a:rPr lang="zh-CN" altLang="en-US" b="1" dirty="0"/>
              <a:t>客户机状态域：</a:t>
            </a:r>
            <a:r>
              <a:rPr lang="zh-CN" altLang="zh-CN" dirty="0"/>
              <a:t>保存虚拟机寄存器状态的区域</a:t>
            </a:r>
            <a:endParaRPr lang="en-US" altLang="zh-CN" dirty="0"/>
          </a:p>
          <a:p>
            <a:pPr lvl="1"/>
            <a:r>
              <a:rPr lang="zh-CN" altLang="en-US" b="1" dirty="0"/>
              <a:t>宿主机状态域：</a:t>
            </a:r>
            <a:r>
              <a:rPr lang="zh-CN" altLang="zh-CN" dirty="0"/>
              <a:t>保存</a:t>
            </a:r>
            <a:r>
              <a:rPr lang="en-US" altLang="zh-CN" dirty="0"/>
              <a:t>Hypervisor</a:t>
            </a:r>
            <a:r>
              <a:rPr lang="zh-CN" altLang="zh-CN" dirty="0"/>
              <a:t>寄存器状态的区域</a:t>
            </a:r>
            <a:endParaRPr lang="en-US" altLang="zh-CN" dirty="0"/>
          </a:p>
          <a:p>
            <a:pPr lvl="1"/>
            <a:r>
              <a:rPr lang="en-US" altLang="zh-CN" b="1" dirty="0"/>
              <a:t>VM-Execution</a:t>
            </a:r>
            <a:r>
              <a:rPr lang="zh-CN" altLang="en-US" b="1" dirty="0"/>
              <a:t>控制域：</a:t>
            </a:r>
            <a:r>
              <a:rPr lang="zh-CN" altLang="en-US" dirty="0"/>
              <a:t>控制客户机在</a:t>
            </a:r>
            <a:r>
              <a:rPr lang="en-US" altLang="zh-CN" dirty="0"/>
              <a:t>non-root</a:t>
            </a:r>
            <a:r>
              <a:rPr lang="zh-CN" altLang="en-US" dirty="0"/>
              <a:t>模式下运行时的行为</a:t>
            </a:r>
            <a:endParaRPr lang="en-US" altLang="zh-CN" dirty="0"/>
          </a:p>
          <a:p>
            <a:pPr lvl="1"/>
            <a:r>
              <a:rPr lang="en-US" altLang="zh-CN" b="1" dirty="0"/>
              <a:t>VM-Entry</a:t>
            </a:r>
            <a:r>
              <a:rPr lang="zh-CN" altLang="en-US" b="1" dirty="0"/>
              <a:t>控制域：</a:t>
            </a:r>
            <a:r>
              <a:rPr lang="zh-CN" altLang="zh-CN" dirty="0"/>
              <a:t>控制</a:t>
            </a:r>
            <a:r>
              <a:rPr lang="en-US" altLang="zh-CN" dirty="0"/>
              <a:t>VM-Entry</a:t>
            </a:r>
            <a:r>
              <a:rPr lang="zh-CN" altLang="zh-CN" dirty="0"/>
              <a:t>过程中的某些行为</a:t>
            </a:r>
            <a:endParaRPr lang="en-US" altLang="zh-CN" dirty="0"/>
          </a:p>
          <a:p>
            <a:pPr lvl="1"/>
            <a:r>
              <a:rPr lang="en-US" altLang="zh-CN" b="1" dirty="0"/>
              <a:t>VM-Exit</a:t>
            </a:r>
            <a:r>
              <a:rPr lang="zh-CN" altLang="en-US" b="1" dirty="0"/>
              <a:t>控制域：</a:t>
            </a:r>
            <a:r>
              <a:rPr lang="zh-CN" altLang="zh-CN" dirty="0"/>
              <a:t>控制</a:t>
            </a:r>
            <a:r>
              <a:rPr lang="en-US" altLang="zh-CN" dirty="0"/>
              <a:t>VM-Exit</a:t>
            </a:r>
            <a:r>
              <a:rPr lang="zh-CN" altLang="zh-CN" dirty="0"/>
              <a:t>过程中的某些行为</a:t>
            </a:r>
            <a:endParaRPr lang="en-US" altLang="zh-CN" dirty="0"/>
          </a:p>
          <a:p>
            <a:pPr lvl="1"/>
            <a:r>
              <a:rPr lang="en-US" altLang="zh-CN" b="1" dirty="0"/>
              <a:t>VM-Exit</a:t>
            </a:r>
            <a:r>
              <a:rPr lang="zh-CN" altLang="en-US" b="1" dirty="0"/>
              <a:t>信息域：</a:t>
            </a:r>
            <a:r>
              <a:rPr lang="zh-CN" altLang="zh-CN" dirty="0"/>
              <a:t>保存</a:t>
            </a:r>
            <a:r>
              <a:rPr lang="en-US" altLang="zh-CN" dirty="0"/>
              <a:t>VM-Exit</a:t>
            </a:r>
            <a:r>
              <a:rPr lang="zh-CN" altLang="zh-CN" dirty="0"/>
              <a:t>的基本原因及其他详细信息</a:t>
            </a:r>
            <a:endParaRPr lang="en-US" altLang="zh-CN" dirty="0"/>
          </a:p>
          <a:p>
            <a:r>
              <a:rPr lang="en-US" altLang="zh-CN" dirty="0"/>
              <a:t>VMCS</a:t>
            </a:r>
            <a:r>
              <a:rPr lang="zh-CN" altLang="en-US" dirty="0"/>
              <a:t>相关指令</a:t>
            </a:r>
            <a:endParaRPr lang="en-US" altLang="zh-CN" dirty="0"/>
          </a:p>
          <a:p>
            <a:pPr lvl="1"/>
            <a:r>
              <a:rPr lang="en-US" altLang="zh-CN" b="1" dirty="0" err="1"/>
              <a:t>vmptrld</a:t>
            </a:r>
            <a:r>
              <a:rPr lang="en-US" altLang="zh-CN" b="1" dirty="0"/>
              <a:t>&lt;VMCS</a:t>
            </a:r>
            <a:r>
              <a:rPr lang="zh-CN" altLang="en-US" b="1" dirty="0"/>
              <a:t>地址</a:t>
            </a:r>
            <a:r>
              <a:rPr lang="en-US" altLang="zh-CN" b="1" dirty="0"/>
              <a:t>&gt;</a:t>
            </a:r>
            <a:r>
              <a:rPr lang="zh-CN" altLang="en-US" b="1" dirty="0"/>
              <a:t>：</a:t>
            </a:r>
            <a:r>
              <a:rPr lang="zh-CN" altLang="en-US" dirty="0"/>
              <a:t>加载</a:t>
            </a:r>
            <a:r>
              <a:rPr lang="en-US" altLang="zh-CN" dirty="0"/>
              <a:t>VMCS</a:t>
            </a:r>
          </a:p>
          <a:p>
            <a:pPr lvl="1"/>
            <a:r>
              <a:rPr lang="en-US" altLang="zh-CN" b="1" dirty="0" err="1"/>
              <a:t>vmclear</a:t>
            </a:r>
            <a:r>
              <a:rPr lang="en-US" altLang="zh-CN" b="1" dirty="0"/>
              <a:t>&lt;VMCS</a:t>
            </a:r>
            <a:r>
              <a:rPr lang="zh-CN" altLang="en-US" b="1" dirty="0"/>
              <a:t>地址</a:t>
            </a:r>
            <a:r>
              <a:rPr lang="en-US" altLang="zh-CN" b="1" dirty="0"/>
              <a:t>&gt;</a:t>
            </a:r>
            <a:r>
              <a:rPr lang="zh-CN" altLang="en-US" b="1" dirty="0"/>
              <a:t>：</a:t>
            </a:r>
            <a:r>
              <a:rPr lang="zh-CN" altLang="en-US" dirty="0"/>
              <a:t>清除</a:t>
            </a:r>
            <a:r>
              <a:rPr lang="en-US" altLang="zh-CN" dirty="0"/>
              <a:t>VMCS</a:t>
            </a:r>
            <a:r>
              <a:rPr lang="zh-CN" altLang="en-US" dirty="0"/>
              <a:t>，确保</a:t>
            </a:r>
            <a:r>
              <a:rPr lang="en-US" altLang="zh-CN" dirty="0"/>
              <a:t>VMCS</a:t>
            </a:r>
            <a:r>
              <a:rPr lang="zh-CN" altLang="en-US" dirty="0"/>
              <a:t>数据写入内存</a:t>
            </a:r>
            <a:endParaRPr lang="en-US" altLang="zh-CN" dirty="0"/>
          </a:p>
          <a:p>
            <a:pPr lvl="1"/>
            <a:r>
              <a:rPr lang="en-US" altLang="zh-CN" b="1" dirty="0" err="1"/>
              <a:t>vmread</a:t>
            </a:r>
            <a:r>
              <a:rPr lang="en-US" altLang="zh-CN" b="1" dirty="0"/>
              <a:t>&lt;</a:t>
            </a:r>
            <a:r>
              <a:rPr lang="zh-CN" altLang="en-US" b="1" dirty="0"/>
              <a:t>索引</a:t>
            </a:r>
            <a:r>
              <a:rPr lang="en-US" altLang="zh-CN" b="1" dirty="0"/>
              <a:t>&gt;</a:t>
            </a:r>
            <a:r>
              <a:rPr lang="zh-CN" altLang="en-US" b="1" dirty="0"/>
              <a:t>：</a:t>
            </a:r>
            <a:r>
              <a:rPr lang="zh-CN" altLang="en-US" dirty="0"/>
              <a:t>读取指定索引处的</a:t>
            </a:r>
            <a:r>
              <a:rPr lang="en-US" altLang="zh-CN" dirty="0"/>
              <a:t>VMCS</a:t>
            </a:r>
            <a:r>
              <a:rPr lang="zh-CN" altLang="en-US" dirty="0"/>
              <a:t>字段</a:t>
            </a:r>
            <a:endParaRPr lang="en-US" altLang="zh-CN" dirty="0"/>
          </a:p>
          <a:p>
            <a:pPr lvl="1"/>
            <a:r>
              <a:rPr lang="en-US" altLang="zh-CN" b="1" dirty="0" err="1"/>
              <a:t>vmwrite</a:t>
            </a:r>
            <a:r>
              <a:rPr lang="en-US" altLang="zh-CN" b="1" dirty="0"/>
              <a:t>&lt;</a:t>
            </a:r>
            <a:r>
              <a:rPr lang="zh-CN" altLang="en-US" b="1" dirty="0"/>
              <a:t>索引</a:t>
            </a:r>
            <a:r>
              <a:rPr lang="en-US" altLang="zh-CN" b="1" dirty="0"/>
              <a:t>&gt;&lt;</a:t>
            </a:r>
            <a:r>
              <a:rPr lang="zh-CN" altLang="en-US" b="1" dirty="0"/>
              <a:t>数据</a:t>
            </a:r>
            <a:r>
              <a:rPr lang="en-US" altLang="zh-CN" b="1" dirty="0"/>
              <a:t>&gt;</a:t>
            </a:r>
            <a:r>
              <a:rPr lang="zh-CN" altLang="en-US" b="1" dirty="0"/>
              <a:t>：</a:t>
            </a:r>
            <a:r>
              <a:rPr lang="zh-CN" altLang="en-US" dirty="0"/>
              <a:t>将数据写入指定索引处的</a:t>
            </a:r>
            <a:r>
              <a:rPr lang="en-US" altLang="zh-CN" dirty="0"/>
              <a:t>VMCS</a:t>
            </a:r>
            <a:r>
              <a:rPr lang="zh-CN" altLang="en-US" dirty="0"/>
              <a:t>字段</a:t>
            </a:r>
          </a:p>
        </p:txBody>
      </p:sp>
      <p:sp>
        <p:nvSpPr>
          <p:cNvPr id="3" name="标题 2">
            <a:extLst>
              <a:ext uri="{FF2B5EF4-FFF2-40B4-BE49-F238E27FC236}">
                <a16:creationId xmlns:a16="http://schemas.microsoft.com/office/drawing/2014/main" id="{2A4784A9-B177-498C-A6E4-616A5252835D}"/>
              </a:ext>
            </a:extLst>
          </p:cNvPr>
          <p:cNvSpPr>
            <a:spLocks noGrp="1"/>
          </p:cNvSpPr>
          <p:nvPr>
            <p:ph type="title"/>
          </p:nvPr>
        </p:nvSpPr>
        <p:spPr/>
        <p:txBody>
          <a:bodyPr/>
          <a:lstStyle/>
          <a:p>
            <a:r>
              <a:rPr lang="en-US" altLang="zh-CN" dirty="0"/>
              <a:t>Intel VMCS</a:t>
            </a:r>
            <a:endParaRPr lang="zh-CN" altLang="en-US" dirty="0"/>
          </a:p>
        </p:txBody>
      </p:sp>
    </p:spTree>
    <p:extLst>
      <p:ext uri="{BB962C8B-B14F-4D97-AF65-F5344CB8AC3E}">
        <p14:creationId xmlns:p14="http://schemas.microsoft.com/office/powerpoint/2010/main" val="3992805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9B59414-AC45-48F5-912E-5E8B04E9F8C3}"/>
              </a:ext>
            </a:extLst>
          </p:cNvPr>
          <p:cNvSpPr>
            <a:spLocks noGrp="1"/>
          </p:cNvSpPr>
          <p:nvPr>
            <p:ph sz="quarter" idx="10"/>
          </p:nvPr>
        </p:nvSpPr>
        <p:spPr>
          <a:xfrm>
            <a:off x="494026" y="1685678"/>
            <a:ext cx="3955029" cy="4921498"/>
          </a:xfrm>
        </p:spPr>
        <p:txBody>
          <a:bodyPr>
            <a:normAutofit fontScale="92500" lnSpcReduction="10000"/>
          </a:bodyPr>
          <a:lstStyle/>
          <a:p>
            <a:r>
              <a:rPr lang="en-US" altLang="zh-CN" dirty="0"/>
              <a:t>VM-Entry</a:t>
            </a:r>
            <a:r>
              <a:rPr lang="zh-CN" altLang="en-US" dirty="0"/>
              <a:t>流程：</a:t>
            </a:r>
            <a:endParaRPr lang="en-US" altLang="zh-CN" dirty="0"/>
          </a:p>
          <a:p>
            <a:pPr lvl="1"/>
            <a:r>
              <a:rPr lang="zh-CN" altLang="en-US" dirty="0"/>
              <a:t>检查</a:t>
            </a:r>
            <a:r>
              <a:rPr lang="en-US" altLang="zh-CN" dirty="0"/>
              <a:t>VMCS</a:t>
            </a:r>
            <a:r>
              <a:rPr lang="zh-CN" altLang="en-US" dirty="0"/>
              <a:t>中各字段值是否合法</a:t>
            </a:r>
            <a:endParaRPr lang="en-US" altLang="zh-CN" dirty="0"/>
          </a:p>
          <a:p>
            <a:pPr lvl="1"/>
            <a:r>
              <a:rPr lang="zh-CN" altLang="en-US" dirty="0"/>
              <a:t>将客户机状态域各字段值加载至相应寄存器中</a:t>
            </a:r>
            <a:endParaRPr lang="en-US" altLang="zh-CN" dirty="0"/>
          </a:p>
          <a:p>
            <a:pPr lvl="1"/>
            <a:r>
              <a:rPr lang="zh-CN" altLang="en-US" dirty="0"/>
              <a:t>加载指定</a:t>
            </a:r>
            <a:r>
              <a:rPr lang="en-US" altLang="zh-CN" dirty="0"/>
              <a:t>MSR</a:t>
            </a:r>
          </a:p>
          <a:p>
            <a:pPr lvl="1"/>
            <a:r>
              <a:rPr lang="zh-CN" altLang="en-US" dirty="0"/>
              <a:t>将</a:t>
            </a:r>
            <a:r>
              <a:rPr lang="en-US" altLang="zh-CN" dirty="0"/>
              <a:t>VMCS</a:t>
            </a:r>
            <a:r>
              <a:rPr lang="zh-CN" altLang="en-US" dirty="0"/>
              <a:t>状态设为</a:t>
            </a:r>
            <a:r>
              <a:rPr lang="en-US" altLang="zh-CN" dirty="0"/>
              <a:t>launched</a:t>
            </a:r>
          </a:p>
          <a:p>
            <a:r>
              <a:rPr lang="en-US" altLang="zh-CN" dirty="0"/>
              <a:t>VM-Exit</a:t>
            </a:r>
            <a:r>
              <a:rPr lang="zh-CN" altLang="en-US" dirty="0"/>
              <a:t>流程</a:t>
            </a:r>
            <a:endParaRPr lang="en-US" altLang="zh-CN" dirty="0"/>
          </a:p>
          <a:p>
            <a:pPr lvl="1"/>
            <a:r>
              <a:rPr lang="zh-CN" altLang="en-US" dirty="0"/>
              <a:t>将虚拟机退出的原因及详细信息写入</a:t>
            </a:r>
            <a:r>
              <a:rPr lang="en-US" altLang="zh-CN" dirty="0"/>
              <a:t>VM-Exit</a:t>
            </a:r>
            <a:r>
              <a:rPr lang="zh-CN" altLang="en-US" dirty="0"/>
              <a:t>信息域</a:t>
            </a:r>
            <a:endParaRPr lang="en-US" altLang="zh-CN" dirty="0"/>
          </a:p>
          <a:p>
            <a:pPr lvl="1"/>
            <a:r>
              <a:rPr lang="zh-CN" altLang="en-US" dirty="0"/>
              <a:t>将当前</a:t>
            </a:r>
            <a:r>
              <a:rPr lang="en-US" altLang="zh-CN" dirty="0"/>
              <a:t>CPU</a:t>
            </a:r>
            <a:r>
              <a:rPr lang="zh-CN" altLang="en-US" dirty="0"/>
              <a:t>寄存器状态保存至客户机状态域</a:t>
            </a:r>
            <a:endParaRPr lang="en-US" altLang="zh-CN" dirty="0"/>
          </a:p>
          <a:p>
            <a:pPr lvl="1"/>
            <a:r>
              <a:rPr lang="zh-CN" altLang="en-US" dirty="0"/>
              <a:t>将宿主机状态域各字段值加载至相应寄存器中</a:t>
            </a:r>
            <a:endParaRPr lang="en-US" altLang="zh-CN" dirty="0"/>
          </a:p>
          <a:p>
            <a:pPr lvl="1"/>
            <a:r>
              <a:rPr lang="zh-CN" altLang="en-US" dirty="0"/>
              <a:t>加载指定</a:t>
            </a:r>
            <a:r>
              <a:rPr lang="en-US" altLang="zh-CN" dirty="0"/>
              <a:t>MSR</a:t>
            </a:r>
            <a:endParaRPr lang="zh-CN" altLang="en-US" dirty="0"/>
          </a:p>
        </p:txBody>
      </p:sp>
      <p:sp>
        <p:nvSpPr>
          <p:cNvPr id="3" name="标题 2">
            <a:extLst>
              <a:ext uri="{FF2B5EF4-FFF2-40B4-BE49-F238E27FC236}">
                <a16:creationId xmlns:a16="http://schemas.microsoft.com/office/drawing/2014/main" id="{EDEE5107-820C-4199-A0A2-E1E97D349286}"/>
              </a:ext>
            </a:extLst>
          </p:cNvPr>
          <p:cNvSpPr>
            <a:spLocks noGrp="1"/>
          </p:cNvSpPr>
          <p:nvPr>
            <p:ph type="title"/>
          </p:nvPr>
        </p:nvSpPr>
        <p:spPr/>
        <p:txBody>
          <a:bodyPr/>
          <a:lstStyle/>
          <a:p>
            <a:r>
              <a:rPr lang="en-US" altLang="zh-CN" dirty="0"/>
              <a:t>Intel VMCS</a:t>
            </a:r>
            <a:endParaRPr lang="zh-CN" altLang="en-US" dirty="0"/>
          </a:p>
        </p:txBody>
      </p:sp>
      <p:pic>
        <p:nvPicPr>
          <p:cNvPr id="7" name="图片 6">
            <a:extLst>
              <a:ext uri="{FF2B5EF4-FFF2-40B4-BE49-F238E27FC236}">
                <a16:creationId xmlns:a16="http://schemas.microsoft.com/office/drawing/2014/main" id="{E6EC993E-A45E-4BAD-9509-BDD6352159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685678"/>
            <a:ext cx="4056017" cy="4915553"/>
          </a:xfrm>
          <a:prstGeom prst="rect">
            <a:avLst/>
          </a:prstGeom>
        </p:spPr>
      </p:pic>
    </p:spTree>
    <p:extLst>
      <p:ext uri="{BB962C8B-B14F-4D97-AF65-F5344CB8AC3E}">
        <p14:creationId xmlns:p14="http://schemas.microsoft.com/office/powerpoint/2010/main" val="4194647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0A88B48-DA70-4324-A2DD-AA716C39BF7E}"/>
              </a:ext>
            </a:extLst>
          </p:cNvPr>
          <p:cNvSpPr>
            <a:spLocks noGrp="1"/>
          </p:cNvSpPr>
          <p:nvPr>
            <p:ph sz="quarter" idx="10"/>
          </p:nvPr>
        </p:nvSpPr>
        <p:spPr>
          <a:xfrm>
            <a:off x="494026" y="1685678"/>
            <a:ext cx="4303059" cy="4921498"/>
          </a:xfrm>
        </p:spPr>
        <p:txBody>
          <a:bodyPr>
            <a:normAutofit fontScale="77500" lnSpcReduction="20000"/>
          </a:bodyPr>
          <a:lstStyle/>
          <a:p>
            <a:r>
              <a:rPr lang="en-US" altLang="zh-CN" b="1" dirty="0"/>
              <a:t>PIC(Intel 8259A)</a:t>
            </a:r>
          </a:p>
          <a:p>
            <a:pPr lvl="1"/>
            <a:r>
              <a:rPr lang="zh-CN" altLang="en-US" dirty="0"/>
              <a:t>单处理器时代流行，包含</a:t>
            </a:r>
            <a:r>
              <a:rPr lang="en-US" altLang="zh-CN" dirty="0"/>
              <a:t>8</a:t>
            </a:r>
            <a:r>
              <a:rPr lang="zh-CN" altLang="en-US" dirty="0"/>
              <a:t>个中断引脚</a:t>
            </a:r>
            <a:endParaRPr lang="en-US" altLang="zh-CN" dirty="0"/>
          </a:p>
          <a:p>
            <a:pPr lvl="1"/>
            <a:r>
              <a:rPr lang="zh-CN" altLang="en-US" b="1" dirty="0"/>
              <a:t>中断屏蔽寄存器</a:t>
            </a:r>
            <a:r>
              <a:rPr lang="en-US" altLang="zh-CN" b="1" dirty="0"/>
              <a:t>IMR</a:t>
            </a:r>
            <a:r>
              <a:rPr lang="zh-CN" altLang="en-US" b="1" dirty="0"/>
              <a:t>：</a:t>
            </a:r>
            <a:r>
              <a:rPr lang="zh-CN" altLang="en-US" dirty="0"/>
              <a:t>置</a:t>
            </a:r>
            <a:r>
              <a:rPr lang="en-US" altLang="zh-CN" dirty="0"/>
              <a:t>1</a:t>
            </a:r>
            <a:r>
              <a:rPr lang="zh-CN" altLang="en-US" dirty="0"/>
              <a:t>表示相应引脚中断被屏蔽</a:t>
            </a:r>
            <a:endParaRPr lang="en-US" altLang="zh-CN" dirty="0"/>
          </a:p>
          <a:p>
            <a:pPr lvl="1"/>
            <a:r>
              <a:rPr lang="zh-CN" altLang="en-US" b="1" dirty="0"/>
              <a:t>中断请求寄存器</a:t>
            </a:r>
            <a:r>
              <a:rPr lang="en-US" altLang="zh-CN" b="1" dirty="0"/>
              <a:t>IRR</a:t>
            </a:r>
            <a:r>
              <a:rPr lang="zh-CN" altLang="en-US" b="1" dirty="0"/>
              <a:t>：</a:t>
            </a:r>
            <a:r>
              <a:rPr lang="zh-CN" altLang="en-US" dirty="0"/>
              <a:t>置</a:t>
            </a:r>
            <a:r>
              <a:rPr lang="en-US" altLang="zh-CN" dirty="0"/>
              <a:t>1</a:t>
            </a:r>
            <a:r>
              <a:rPr lang="zh-CN" altLang="en-US" dirty="0"/>
              <a:t>表示收到相应引脚的中断信号</a:t>
            </a:r>
            <a:endParaRPr lang="en-US" altLang="zh-CN" dirty="0"/>
          </a:p>
          <a:p>
            <a:pPr lvl="1"/>
            <a:r>
              <a:rPr lang="zh-CN" altLang="en-US" b="1" dirty="0"/>
              <a:t>中断服务寄存器</a:t>
            </a:r>
            <a:r>
              <a:rPr lang="en-US" altLang="zh-CN" b="1" dirty="0"/>
              <a:t>ISR</a:t>
            </a:r>
            <a:r>
              <a:rPr lang="zh-CN" altLang="en-US" b="1" dirty="0"/>
              <a:t>：</a:t>
            </a:r>
            <a:r>
              <a:rPr lang="zh-CN" altLang="en-US" dirty="0"/>
              <a:t>置</a:t>
            </a:r>
            <a:r>
              <a:rPr lang="en-US" altLang="zh-CN" dirty="0"/>
              <a:t>1</a:t>
            </a:r>
            <a:r>
              <a:rPr lang="zh-CN" altLang="en-US" dirty="0"/>
              <a:t>表示相应引脚的中断信号正在被</a:t>
            </a:r>
            <a:r>
              <a:rPr lang="en-US" altLang="zh-CN" dirty="0"/>
              <a:t>CPU</a:t>
            </a:r>
            <a:r>
              <a:rPr lang="zh-CN" altLang="en-US" dirty="0"/>
              <a:t>处理</a:t>
            </a:r>
            <a:endParaRPr lang="en-US" altLang="zh-CN" dirty="0"/>
          </a:p>
          <a:p>
            <a:r>
              <a:rPr lang="en-US" altLang="zh-CN" b="1" dirty="0"/>
              <a:t>APIC</a:t>
            </a:r>
          </a:p>
          <a:p>
            <a:pPr lvl="1"/>
            <a:r>
              <a:rPr lang="zh-CN" altLang="en-US" dirty="0"/>
              <a:t>应对多处理器架构，</a:t>
            </a:r>
            <a:r>
              <a:rPr lang="zh-CN" altLang="en-US" b="1" dirty="0"/>
              <a:t>包括</a:t>
            </a:r>
            <a:r>
              <a:rPr lang="en-US" altLang="zh-CN" b="1" dirty="0"/>
              <a:t>IOAPIC</a:t>
            </a:r>
            <a:r>
              <a:rPr lang="zh-CN" altLang="en-US" b="1" dirty="0"/>
              <a:t>和</a:t>
            </a:r>
            <a:r>
              <a:rPr lang="en-US" altLang="zh-CN" b="1" dirty="0"/>
              <a:t>LAPIC</a:t>
            </a:r>
            <a:r>
              <a:rPr lang="zh-CN" altLang="en-US" dirty="0"/>
              <a:t>两部分</a:t>
            </a:r>
            <a:endParaRPr lang="en-US" altLang="zh-CN" dirty="0"/>
          </a:p>
          <a:p>
            <a:pPr lvl="1"/>
            <a:r>
              <a:rPr lang="zh-CN" altLang="en-US" dirty="0"/>
              <a:t>每个</a:t>
            </a:r>
            <a:r>
              <a:rPr lang="en-US" altLang="zh-CN" dirty="0"/>
              <a:t>CPU</a:t>
            </a:r>
            <a:r>
              <a:rPr lang="zh-CN" altLang="en-US" dirty="0"/>
              <a:t>拥有一个</a:t>
            </a:r>
            <a:r>
              <a:rPr lang="en-US" altLang="zh-CN" dirty="0"/>
              <a:t>LAPIC</a:t>
            </a:r>
            <a:r>
              <a:rPr lang="zh-CN" altLang="en-US" dirty="0"/>
              <a:t>，整个机器拥有一个或多个</a:t>
            </a:r>
            <a:r>
              <a:rPr lang="en-US" altLang="zh-CN" dirty="0"/>
              <a:t>IOAPIC</a:t>
            </a:r>
            <a:r>
              <a:rPr lang="zh-CN" altLang="en-US" dirty="0"/>
              <a:t>，设备的中断信号先经由</a:t>
            </a:r>
            <a:r>
              <a:rPr lang="en-US" altLang="zh-CN" dirty="0"/>
              <a:t>IOAPIC</a:t>
            </a:r>
            <a:r>
              <a:rPr lang="zh-CN" altLang="en-US" dirty="0"/>
              <a:t>汇总，再分发给一个或多个</a:t>
            </a:r>
            <a:r>
              <a:rPr lang="en-US" altLang="zh-CN" dirty="0"/>
              <a:t>CPU</a:t>
            </a:r>
            <a:r>
              <a:rPr lang="zh-CN" altLang="en-US" dirty="0"/>
              <a:t>的</a:t>
            </a:r>
            <a:r>
              <a:rPr lang="en-US" altLang="zh-CN" dirty="0"/>
              <a:t>LAPIC</a:t>
            </a:r>
          </a:p>
          <a:p>
            <a:pPr lvl="1"/>
            <a:r>
              <a:rPr lang="en-US" altLang="zh-CN" dirty="0"/>
              <a:t>LAPIC</a:t>
            </a:r>
            <a:r>
              <a:rPr lang="zh-CN" altLang="en-US" dirty="0"/>
              <a:t>中断源</a:t>
            </a:r>
            <a:endParaRPr lang="en-US" altLang="zh-CN" dirty="0"/>
          </a:p>
          <a:p>
            <a:pPr lvl="2"/>
            <a:r>
              <a:rPr lang="zh-CN" altLang="en-US" b="1" dirty="0"/>
              <a:t>处理器本地中断，如时钟中断</a:t>
            </a:r>
            <a:endParaRPr lang="en-US" altLang="zh-CN" b="1" dirty="0"/>
          </a:p>
          <a:p>
            <a:pPr lvl="2"/>
            <a:r>
              <a:rPr lang="zh-CN" altLang="en-US" sz="1500" b="1" dirty="0"/>
              <a:t>通过</a:t>
            </a:r>
            <a:r>
              <a:rPr lang="en-US" altLang="zh-CN" sz="1500" b="1" dirty="0"/>
              <a:t>IOAPIC</a:t>
            </a:r>
            <a:r>
              <a:rPr lang="zh-CN" altLang="en-US" sz="1500" b="1" dirty="0"/>
              <a:t>接收的外部中断</a:t>
            </a:r>
            <a:endParaRPr lang="en-US" altLang="zh-CN" sz="1500" b="1" dirty="0"/>
          </a:p>
          <a:p>
            <a:pPr lvl="2"/>
            <a:r>
              <a:rPr lang="en-US" altLang="zh-CN" b="1" dirty="0"/>
              <a:t>IPI(Inter-processor Interrupt</a:t>
            </a:r>
            <a:r>
              <a:rPr lang="zh-CN" altLang="en-US" b="1" dirty="0"/>
              <a:t>，处理器间中断</a:t>
            </a:r>
            <a:r>
              <a:rPr lang="en-US" altLang="zh-CN" b="1" dirty="0"/>
              <a:t>)</a:t>
            </a:r>
          </a:p>
        </p:txBody>
      </p:sp>
      <p:sp>
        <p:nvSpPr>
          <p:cNvPr id="3" name="标题 2">
            <a:extLst>
              <a:ext uri="{FF2B5EF4-FFF2-40B4-BE49-F238E27FC236}">
                <a16:creationId xmlns:a16="http://schemas.microsoft.com/office/drawing/2014/main" id="{D89EC671-A384-4E72-9CFA-C4B0054B2834}"/>
              </a:ext>
            </a:extLst>
          </p:cNvPr>
          <p:cNvSpPr>
            <a:spLocks noGrp="1"/>
          </p:cNvSpPr>
          <p:nvPr>
            <p:ph type="title"/>
          </p:nvPr>
        </p:nvSpPr>
        <p:spPr/>
        <p:txBody>
          <a:bodyPr/>
          <a:lstStyle/>
          <a:p>
            <a:r>
              <a:rPr lang="en-US" altLang="zh-CN" dirty="0"/>
              <a:t>PIC &amp; APIC</a:t>
            </a:r>
            <a:endParaRPr lang="zh-CN" altLang="en-US" dirty="0"/>
          </a:p>
        </p:txBody>
      </p:sp>
      <p:pic>
        <p:nvPicPr>
          <p:cNvPr id="5" name="图片 4">
            <a:extLst>
              <a:ext uri="{FF2B5EF4-FFF2-40B4-BE49-F238E27FC236}">
                <a16:creationId xmlns:a16="http://schemas.microsoft.com/office/drawing/2014/main" id="{B84B94DE-0CA3-4A42-B0CA-D7EC579CE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7085" y="4197961"/>
            <a:ext cx="4303059" cy="2546431"/>
          </a:xfrm>
          <a:prstGeom prst="rect">
            <a:avLst/>
          </a:prstGeom>
        </p:spPr>
      </p:pic>
      <p:pic>
        <p:nvPicPr>
          <p:cNvPr id="7" name="图片 6">
            <a:extLst>
              <a:ext uri="{FF2B5EF4-FFF2-40B4-BE49-F238E27FC236}">
                <a16:creationId xmlns:a16="http://schemas.microsoft.com/office/drawing/2014/main" id="{24C3308C-A2FD-4235-8FD1-56622BBA2CDA}"/>
              </a:ext>
            </a:extLst>
          </p:cNvPr>
          <p:cNvPicPr>
            <a:picLocks noChangeAspect="1"/>
          </p:cNvPicPr>
          <p:nvPr/>
        </p:nvPicPr>
        <p:blipFill rotWithShape="1">
          <a:blip r:embed="rId3">
            <a:extLst>
              <a:ext uri="{28A0092B-C50C-407E-A947-70E740481C1C}">
                <a14:useLocalDpi xmlns:a14="http://schemas.microsoft.com/office/drawing/2010/main" val="0"/>
              </a:ext>
            </a:extLst>
          </a:blip>
          <a:srcRect b="2807"/>
          <a:stretch/>
        </p:blipFill>
        <p:spPr>
          <a:xfrm>
            <a:off x="5317333" y="1400147"/>
            <a:ext cx="2981423" cy="2746280"/>
          </a:xfrm>
          <a:prstGeom prst="rect">
            <a:avLst/>
          </a:prstGeom>
        </p:spPr>
      </p:pic>
    </p:spTree>
    <p:extLst>
      <p:ext uri="{BB962C8B-B14F-4D97-AF65-F5344CB8AC3E}">
        <p14:creationId xmlns:p14="http://schemas.microsoft.com/office/powerpoint/2010/main" val="1314893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FD1EB6-D12F-4E36-B8F3-0EE1AD32AB22}"/>
              </a:ext>
            </a:extLst>
          </p:cNvPr>
          <p:cNvSpPr>
            <a:spLocks noGrp="1"/>
          </p:cNvSpPr>
          <p:nvPr>
            <p:ph sz="quarter" idx="10"/>
          </p:nvPr>
        </p:nvSpPr>
        <p:spPr>
          <a:xfrm>
            <a:off x="494026" y="1685679"/>
            <a:ext cx="5138371" cy="1743322"/>
          </a:xfrm>
        </p:spPr>
        <p:txBody>
          <a:bodyPr>
            <a:normAutofit fontScale="77500" lnSpcReduction="20000"/>
          </a:bodyPr>
          <a:lstStyle/>
          <a:p>
            <a:r>
              <a:rPr lang="zh-CN" altLang="en-US" dirty="0"/>
              <a:t>传统中断虚拟化</a:t>
            </a:r>
            <a:endParaRPr lang="en-US" altLang="zh-CN" dirty="0"/>
          </a:p>
          <a:p>
            <a:pPr lvl="1"/>
            <a:r>
              <a:rPr lang="en-US" altLang="zh-CN" dirty="0"/>
              <a:t>Hypervisor</a:t>
            </a:r>
            <a:r>
              <a:rPr lang="zh-CN" altLang="en-US" dirty="0"/>
              <a:t>为虚拟机维护虚拟机</a:t>
            </a:r>
            <a:r>
              <a:rPr lang="en-US" altLang="zh-CN" dirty="0"/>
              <a:t>APIC</a:t>
            </a:r>
          </a:p>
          <a:p>
            <a:pPr lvl="1"/>
            <a:r>
              <a:rPr lang="zh-CN" altLang="en-US" dirty="0"/>
              <a:t>虚拟机</a:t>
            </a:r>
            <a:r>
              <a:rPr lang="zh-CN" altLang="en-US" b="1" dirty="0"/>
              <a:t>通过</a:t>
            </a:r>
            <a:r>
              <a:rPr lang="en-US" altLang="zh-CN" b="1" dirty="0"/>
              <a:t>MMIO</a:t>
            </a:r>
            <a:r>
              <a:rPr lang="zh-CN" altLang="en-US" b="1" dirty="0"/>
              <a:t>访问</a:t>
            </a:r>
            <a:r>
              <a:rPr lang="zh-CN" altLang="en-US" dirty="0"/>
              <a:t>虚拟</a:t>
            </a:r>
            <a:r>
              <a:rPr lang="en-US" altLang="zh-CN" dirty="0"/>
              <a:t>APIC</a:t>
            </a:r>
            <a:r>
              <a:rPr lang="zh-CN" altLang="en-US" dirty="0"/>
              <a:t>内部寄存器</a:t>
            </a:r>
            <a:endParaRPr lang="en-US" altLang="zh-CN" dirty="0"/>
          </a:p>
          <a:p>
            <a:pPr lvl="1"/>
            <a:r>
              <a:rPr lang="zh-CN" altLang="en-US" b="1" dirty="0"/>
              <a:t>通过配置影子页表或</a:t>
            </a:r>
            <a:r>
              <a:rPr lang="en-US" altLang="zh-CN" b="1" dirty="0"/>
              <a:t>EPT</a:t>
            </a:r>
            <a:r>
              <a:rPr lang="zh-CN" altLang="en-US" b="1" dirty="0"/>
              <a:t>页表权限截获虚拟机访问</a:t>
            </a:r>
            <a:endParaRPr lang="en-US" altLang="zh-CN" b="1" dirty="0"/>
          </a:p>
          <a:p>
            <a:pPr lvl="1"/>
            <a:r>
              <a:rPr lang="en-US" altLang="zh-CN" dirty="0"/>
              <a:t>Hypervisor</a:t>
            </a:r>
            <a:r>
              <a:rPr lang="zh-CN" altLang="en-US" dirty="0"/>
              <a:t>读取虚拟</a:t>
            </a:r>
            <a:r>
              <a:rPr lang="en-US" altLang="zh-CN" dirty="0"/>
              <a:t>APIC</a:t>
            </a:r>
            <a:r>
              <a:rPr lang="zh-CN" altLang="en-US" dirty="0"/>
              <a:t>相应寄存器再恢复虚拟机运行</a:t>
            </a:r>
            <a:endParaRPr lang="en-US" altLang="zh-CN" dirty="0"/>
          </a:p>
          <a:p>
            <a:pPr lvl="1"/>
            <a:r>
              <a:rPr lang="zh-CN" altLang="en-US" dirty="0"/>
              <a:t>缺点：通过虚拟机陷出来截获虚拟机</a:t>
            </a:r>
            <a:r>
              <a:rPr lang="en-US" altLang="zh-CN" dirty="0"/>
              <a:t>APIC</a:t>
            </a:r>
            <a:r>
              <a:rPr lang="zh-CN" altLang="en-US" dirty="0"/>
              <a:t>访问</a:t>
            </a:r>
            <a:endParaRPr lang="en-US" altLang="zh-CN" dirty="0"/>
          </a:p>
        </p:txBody>
      </p:sp>
      <p:sp>
        <p:nvSpPr>
          <p:cNvPr id="3" name="标题 2">
            <a:extLst>
              <a:ext uri="{FF2B5EF4-FFF2-40B4-BE49-F238E27FC236}">
                <a16:creationId xmlns:a16="http://schemas.microsoft.com/office/drawing/2014/main" id="{04F2B735-CDBF-45B1-98B5-E0FD4ABF0510}"/>
              </a:ext>
            </a:extLst>
          </p:cNvPr>
          <p:cNvSpPr>
            <a:spLocks noGrp="1"/>
          </p:cNvSpPr>
          <p:nvPr>
            <p:ph type="title"/>
          </p:nvPr>
        </p:nvSpPr>
        <p:spPr/>
        <p:txBody>
          <a:bodyPr/>
          <a:lstStyle/>
          <a:p>
            <a:r>
              <a:rPr lang="en-US" altLang="zh-CN" dirty="0"/>
              <a:t>Intel </a:t>
            </a:r>
            <a:r>
              <a:rPr lang="en-US" altLang="zh-CN" dirty="0" err="1"/>
              <a:t>APICv</a:t>
            </a:r>
            <a:endParaRPr lang="zh-CN" altLang="en-US" dirty="0"/>
          </a:p>
        </p:txBody>
      </p:sp>
      <p:pic>
        <p:nvPicPr>
          <p:cNvPr id="5" name="图片 4">
            <a:extLst>
              <a:ext uri="{FF2B5EF4-FFF2-40B4-BE49-F238E27FC236}">
                <a16:creationId xmlns:a16="http://schemas.microsoft.com/office/drawing/2014/main" id="{502E373A-6C41-467C-8375-463A3D17EC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818"/>
          <a:stretch/>
        </p:blipFill>
        <p:spPr>
          <a:xfrm>
            <a:off x="713397" y="3749354"/>
            <a:ext cx="7825040" cy="3019303"/>
          </a:xfrm>
          <a:prstGeom prst="rect">
            <a:avLst/>
          </a:prstGeom>
        </p:spPr>
      </p:pic>
      <p:sp>
        <p:nvSpPr>
          <p:cNvPr id="6" name="矩形 5">
            <a:extLst>
              <a:ext uri="{FF2B5EF4-FFF2-40B4-BE49-F238E27FC236}">
                <a16:creationId xmlns:a16="http://schemas.microsoft.com/office/drawing/2014/main" id="{5E666110-BB47-4814-A92D-E0B321A32E05}"/>
              </a:ext>
            </a:extLst>
          </p:cNvPr>
          <p:cNvSpPr/>
          <p:nvPr/>
        </p:nvSpPr>
        <p:spPr>
          <a:xfrm>
            <a:off x="5106040" y="1703923"/>
            <a:ext cx="3653758" cy="2277547"/>
          </a:xfrm>
          <a:prstGeom prst="rect">
            <a:avLst/>
          </a:prstGeom>
        </p:spPr>
        <p:txBody>
          <a:bodyPr wrap="square">
            <a:spAutoFit/>
          </a:bodyPr>
          <a:lstStyle/>
          <a:p>
            <a:pPr marL="342900" indent="-228600">
              <a:buClr>
                <a:schemeClr val="accent1"/>
              </a:buClr>
              <a:buSzPct val="100000"/>
              <a:buFont typeface="Calibri" panose="020F0502020204030204" pitchFamily="34" charset="0"/>
              <a:buChar char="▪"/>
            </a:pPr>
            <a:r>
              <a:rPr lang="en-US" altLang="zh-CN" sz="1600" dirty="0" err="1"/>
              <a:t>APICv</a:t>
            </a:r>
            <a:endParaRPr lang="en-US" altLang="zh-CN" sz="1600" dirty="0"/>
          </a:p>
          <a:p>
            <a:pPr marL="800100" lvl="1" indent="-228600">
              <a:buClr>
                <a:schemeClr val="accent1"/>
              </a:buClr>
              <a:buSzPct val="100000"/>
              <a:buFont typeface="Calibri" panose="020F0502020204030204" pitchFamily="34" charset="0"/>
              <a:buChar char="▪"/>
            </a:pPr>
            <a:r>
              <a:rPr lang="zh-CN" altLang="en-US" sz="1400" b="1" dirty="0"/>
              <a:t>引入虚拟</a:t>
            </a:r>
            <a:r>
              <a:rPr lang="en-US" altLang="zh-CN" sz="1400" b="1" dirty="0"/>
              <a:t>APIC</a:t>
            </a:r>
            <a:r>
              <a:rPr lang="zh-CN" altLang="en-US" sz="1400" b="1" dirty="0"/>
              <a:t>页</a:t>
            </a:r>
            <a:endParaRPr lang="en-US" altLang="zh-CN" sz="1400" b="1" dirty="0"/>
          </a:p>
          <a:p>
            <a:pPr marL="800100" lvl="1" indent="-228600">
              <a:buClr>
                <a:schemeClr val="accent1"/>
              </a:buClr>
              <a:buSzPct val="100000"/>
              <a:buFont typeface="Calibri" panose="020F0502020204030204" pitchFamily="34" charset="0"/>
              <a:buChar char="▪"/>
            </a:pPr>
            <a:r>
              <a:rPr lang="zh-CN" altLang="en-US" sz="1400" b="1" dirty="0"/>
              <a:t>将虚拟机对</a:t>
            </a:r>
            <a:r>
              <a:rPr lang="en-US" altLang="zh-CN" sz="1400" b="1" dirty="0"/>
              <a:t>APIC</a:t>
            </a:r>
            <a:r>
              <a:rPr lang="zh-CN" altLang="en-US" sz="1400" b="1" dirty="0"/>
              <a:t>的访问重定向至虚拟机</a:t>
            </a:r>
            <a:r>
              <a:rPr lang="en-US" altLang="zh-CN" sz="1400" b="1" dirty="0"/>
              <a:t>APIC</a:t>
            </a:r>
            <a:r>
              <a:rPr lang="zh-CN" altLang="en-US" sz="1400" b="1" dirty="0"/>
              <a:t>页</a:t>
            </a:r>
            <a:endParaRPr lang="en-US" altLang="zh-CN" sz="1400" b="1" dirty="0"/>
          </a:p>
          <a:p>
            <a:pPr marL="800100" lvl="1" indent="-228600">
              <a:buClr>
                <a:schemeClr val="accent1"/>
              </a:buClr>
              <a:buSzPct val="100000"/>
              <a:buFont typeface="Calibri" panose="020F0502020204030204" pitchFamily="34" charset="0"/>
              <a:buChar char="▪"/>
            </a:pPr>
            <a:r>
              <a:rPr lang="zh-CN" altLang="en-US" sz="1400" dirty="0"/>
              <a:t>不会影响真实的</a:t>
            </a:r>
            <a:r>
              <a:rPr lang="en-US" altLang="zh-CN" sz="1400" dirty="0"/>
              <a:t>APIC</a:t>
            </a:r>
          </a:p>
          <a:p>
            <a:pPr marL="800100" lvl="1" indent="-228600">
              <a:buClr>
                <a:schemeClr val="accent1"/>
              </a:buClr>
              <a:buSzPct val="100000"/>
              <a:buFont typeface="Calibri" panose="020F0502020204030204" pitchFamily="34" charset="0"/>
              <a:buChar char="▪"/>
            </a:pPr>
            <a:r>
              <a:rPr lang="en-US" altLang="zh-CN" sz="1400" dirty="0" err="1"/>
              <a:t>APICv</a:t>
            </a:r>
            <a:r>
              <a:rPr lang="zh-CN" altLang="en-US" sz="1400" dirty="0"/>
              <a:t>还</a:t>
            </a:r>
            <a:r>
              <a:rPr lang="zh-CN" altLang="en-US" sz="1400" b="1" dirty="0"/>
              <a:t>引入了</a:t>
            </a:r>
            <a:r>
              <a:rPr lang="en-US" altLang="zh-CN" sz="1400" b="1" dirty="0"/>
              <a:t>Posted Interrupt</a:t>
            </a:r>
            <a:r>
              <a:rPr lang="zh-CN" altLang="en-US" sz="1400" b="1" dirty="0"/>
              <a:t>机制</a:t>
            </a:r>
            <a:r>
              <a:rPr lang="zh-CN" altLang="en-US" sz="1400" dirty="0"/>
              <a:t>，允许</a:t>
            </a:r>
            <a:r>
              <a:rPr lang="en-US" altLang="zh-CN" sz="1400" dirty="0"/>
              <a:t>Hypervisor</a:t>
            </a:r>
            <a:r>
              <a:rPr lang="zh-CN" altLang="en-US" sz="1400" dirty="0"/>
              <a:t>在不触发虚拟机陷出的情况下注入虚拟中断，与</a:t>
            </a:r>
            <a:r>
              <a:rPr lang="en-US" altLang="zh-CN" sz="1400" dirty="0"/>
              <a:t>Intel VT-d</a:t>
            </a:r>
            <a:r>
              <a:rPr lang="zh-CN" altLang="en-US" sz="1400" dirty="0"/>
              <a:t>中断重映射功能相结合可实现直通设备中断直接注入</a:t>
            </a:r>
          </a:p>
        </p:txBody>
      </p:sp>
    </p:spTree>
    <p:extLst>
      <p:ext uri="{BB962C8B-B14F-4D97-AF65-F5344CB8AC3E}">
        <p14:creationId xmlns:p14="http://schemas.microsoft.com/office/powerpoint/2010/main" val="2524319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1AAE59B-A23A-4FB8-8584-B0BD7699BB14}"/>
              </a:ext>
            </a:extLst>
          </p:cNvPr>
          <p:cNvSpPr>
            <a:spLocks noGrp="1"/>
          </p:cNvSpPr>
          <p:nvPr>
            <p:ph sz="quarter" idx="10"/>
          </p:nvPr>
        </p:nvSpPr>
        <p:spPr>
          <a:xfrm>
            <a:off x="494026" y="1685678"/>
            <a:ext cx="4262391" cy="4921498"/>
          </a:xfrm>
        </p:spPr>
        <p:txBody>
          <a:bodyPr>
            <a:normAutofit fontScale="77500" lnSpcReduction="20000"/>
          </a:bodyPr>
          <a:lstStyle/>
          <a:p>
            <a:r>
              <a:rPr lang="en-US" altLang="zh-CN" dirty="0"/>
              <a:t>ARM v8</a:t>
            </a:r>
            <a:r>
              <a:rPr lang="zh-CN" altLang="en-US" dirty="0"/>
              <a:t>引入</a:t>
            </a:r>
            <a:r>
              <a:rPr lang="en-US" altLang="zh-CN" dirty="0"/>
              <a:t>EL2</a:t>
            </a:r>
          </a:p>
          <a:p>
            <a:pPr lvl="1"/>
            <a:r>
              <a:rPr lang="en-US" altLang="zh-CN" dirty="0"/>
              <a:t>Guest App →  EL0</a:t>
            </a:r>
          </a:p>
          <a:p>
            <a:pPr lvl="1"/>
            <a:r>
              <a:rPr lang="en-US" altLang="zh-CN" dirty="0"/>
              <a:t>Guest OS →  EL1</a:t>
            </a:r>
          </a:p>
          <a:p>
            <a:pPr lvl="1"/>
            <a:r>
              <a:rPr lang="en-US" altLang="zh-CN" dirty="0"/>
              <a:t>Hypervisor →  EL2</a:t>
            </a:r>
          </a:p>
          <a:p>
            <a:r>
              <a:rPr lang="zh-CN" altLang="en-US" dirty="0"/>
              <a:t>模式切换</a:t>
            </a:r>
            <a:endParaRPr lang="en-US" altLang="zh-CN" dirty="0"/>
          </a:p>
          <a:p>
            <a:pPr lvl="1"/>
            <a:r>
              <a:rPr lang="zh-CN" altLang="en-US" dirty="0"/>
              <a:t>虚拟机 </a:t>
            </a:r>
            <a:r>
              <a:rPr lang="en-US" altLang="zh-CN" dirty="0"/>
              <a:t>→  Hypervisor</a:t>
            </a:r>
          </a:p>
          <a:p>
            <a:pPr lvl="2"/>
            <a:r>
              <a:rPr lang="en-US" altLang="zh-CN" dirty="0"/>
              <a:t>EL1 →  EL2</a:t>
            </a:r>
          </a:p>
          <a:p>
            <a:pPr lvl="2"/>
            <a:r>
              <a:rPr lang="zh-CN" altLang="en-US" dirty="0"/>
              <a:t>敏感指令触发</a:t>
            </a:r>
            <a:r>
              <a:rPr lang="en-US" altLang="zh-CN" dirty="0"/>
              <a:t>(</a:t>
            </a:r>
            <a:r>
              <a:rPr lang="zh-CN" altLang="en-US" dirty="0"/>
              <a:t>可通过</a:t>
            </a:r>
            <a:r>
              <a:rPr lang="en-US" altLang="zh-CN" dirty="0"/>
              <a:t>HCR_EL2</a:t>
            </a:r>
            <a:r>
              <a:rPr lang="zh-CN" altLang="en-US" dirty="0"/>
              <a:t>寄存器细粒度控制）</a:t>
            </a:r>
            <a:endParaRPr lang="en-US" altLang="zh-CN" dirty="0"/>
          </a:p>
          <a:p>
            <a:pPr lvl="1"/>
            <a:r>
              <a:rPr lang="en-US" altLang="zh-CN" dirty="0"/>
              <a:t>Hypervisor →  </a:t>
            </a:r>
            <a:r>
              <a:rPr lang="zh-CN" altLang="en-US" dirty="0"/>
              <a:t>虚拟机</a:t>
            </a:r>
            <a:endParaRPr lang="en-US" altLang="zh-CN" dirty="0"/>
          </a:p>
          <a:p>
            <a:pPr lvl="2"/>
            <a:r>
              <a:rPr lang="en-US" altLang="zh-CN" dirty="0"/>
              <a:t>EL2 → EL1</a:t>
            </a:r>
          </a:p>
          <a:p>
            <a:pPr lvl="2"/>
            <a:r>
              <a:rPr lang="en-US" altLang="zh-CN" b="1" dirty="0" err="1"/>
              <a:t>eret</a:t>
            </a:r>
            <a:r>
              <a:rPr lang="zh-CN" altLang="en-US" dirty="0"/>
              <a:t>指令触发</a:t>
            </a:r>
            <a:endParaRPr lang="en-US" altLang="zh-CN" dirty="0"/>
          </a:p>
          <a:p>
            <a:r>
              <a:rPr lang="zh-CN" altLang="en-US" dirty="0"/>
              <a:t>上下文切换</a:t>
            </a:r>
            <a:endParaRPr lang="en-US" altLang="zh-CN" dirty="0"/>
          </a:p>
          <a:p>
            <a:pPr lvl="1"/>
            <a:r>
              <a:rPr lang="zh-CN" altLang="en-US" dirty="0"/>
              <a:t>不同于</a:t>
            </a:r>
            <a:r>
              <a:rPr lang="en-US" altLang="zh-CN" dirty="0"/>
              <a:t>Intel</a:t>
            </a:r>
            <a:r>
              <a:rPr lang="zh-CN" altLang="en-US" dirty="0"/>
              <a:t>根模式与非根模式共享一套寄存器，</a:t>
            </a:r>
            <a:r>
              <a:rPr lang="en-US" altLang="zh-CN" b="1" dirty="0"/>
              <a:t>EL1</a:t>
            </a:r>
            <a:r>
              <a:rPr lang="zh-CN" altLang="en-US" b="1" dirty="0"/>
              <a:t>与</a:t>
            </a:r>
            <a:r>
              <a:rPr lang="en-US" altLang="zh-CN" b="1" dirty="0"/>
              <a:t>EL2</a:t>
            </a:r>
            <a:r>
              <a:rPr lang="zh-CN" altLang="en-US" b="1" dirty="0"/>
              <a:t>各自有一套系统寄存器</a:t>
            </a:r>
            <a:endParaRPr lang="en-US" altLang="zh-CN" b="1" dirty="0"/>
          </a:p>
          <a:p>
            <a:pPr lvl="1"/>
            <a:r>
              <a:rPr lang="zh-CN" altLang="en-US" b="1" dirty="0"/>
              <a:t>虚拟</a:t>
            </a:r>
            <a:r>
              <a:rPr lang="en-US" altLang="zh-CN" b="1" dirty="0"/>
              <a:t>CPU</a:t>
            </a:r>
            <a:r>
              <a:rPr lang="zh-CN" altLang="en-US" b="1" dirty="0"/>
              <a:t>调度时，需要将原虚拟</a:t>
            </a:r>
            <a:r>
              <a:rPr lang="en-US" altLang="zh-CN" b="1" dirty="0"/>
              <a:t>CPU</a:t>
            </a:r>
            <a:r>
              <a:rPr lang="zh-CN" altLang="en-US" b="1" dirty="0"/>
              <a:t>系统寄存器保存至内存</a:t>
            </a:r>
            <a:r>
              <a:rPr lang="zh-CN" altLang="en-US" dirty="0"/>
              <a:t>并从内存中加载目标虚拟</a:t>
            </a:r>
            <a:r>
              <a:rPr lang="en-US" altLang="zh-CN" dirty="0"/>
              <a:t>CPU</a:t>
            </a:r>
            <a:r>
              <a:rPr lang="zh-CN" altLang="en-US" dirty="0"/>
              <a:t>寄存器</a:t>
            </a:r>
            <a:endParaRPr lang="en-US" altLang="zh-CN" dirty="0"/>
          </a:p>
          <a:p>
            <a:pPr marL="457200" lvl="1" indent="0">
              <a:buNone/>
            </a:pPr>
            <a:endParaRPr lang="zh-CN" altLang="en-US" dirty="0"/>
          </a:p>
        </p:txBody>
      </p:sp>
      <p:sp>
        <p:nvSpPr>
          <p:cNvPr id="3" name="标题 2">
            <a:extLst>
              <a:ext uri="{FF2B5EF4-FFF2-40B4-BE49-F238E27FC236}">
                <a16:creationId xmlns:a16="http://schemas.microsoft.com/office/drawing/2014/main" id="{F55063DE-8F1F-41DD-8E71-18FFDEDFEE66}"/>
              </a:ext>
            </a:extLst>
          </p:cNvPr>
          <p:cNvSpPr>
            <a:spLocks noGrp="1"/>
          </p:cNvSpPr>
          <p:nvPr>
            <p:ph type="title"/>
          </p:nvPr>
        </p:nvSpPr>
        <p:spPr/>
        <p:txBody>
          <a:bodyPr/>
          <a:lstStyle/>
          <a:p>
            <a:r>
              <a:rPr lang="en-US" altLang="zh-CN" dirty="0"/>
              <a:t>ARM EL2</a:t>
            </a:r>
            <a:endParaRPr lang="zh-CN" altLang="en-US" dirty="0"/>
          </a:p>
        </p:txBody>
      </p:sp>
      <p:pic>
        <p:nvPicPr>
          <p:cNvPr id="1026" name="图片 208">
            <a:extLst>
              <a:ext uri="{FF2B5EF4-FFF2-40B4-BE49-F238E27FC236}">
                <a16:creationId xmlns:a16="http://schemas.microsoft.com/office/drawing/2014/main" id="{CA34D600-9E10-4A50-892C-B7E9BDE5E3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6882" y="1685678"/>
            <a:ext cx="4136931" cy="168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FA36E417-4DE5-4104-A589-B7FFA452A3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9650" y="3890930"/>
            <a:ext cx="3646396" cy="2562784"/>
          </a:xfrm>
          <a:prstGeom prst="rect">
            <a:avLst/>
          </a:prstGeom>
        </p:spPr>
      </p:pic>
    </p:spTree>
    <p:extLst>
      <p:ext uri="{BB962C8B-B14F-4D97-AF65-F5344CB8AC3E}">
        <p14:creationId xmlns:p14="http://schemas.microsoft.com/office/powerpoint/2010/main" val="3495798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CPU</a:t>
            </a:r>
            <a:r>
              <a:rPr lang="zh-CN" altLang="en-US" dirty="0"/>
              <a:t>虚拟化简介</a:t>
            </a:r>
          </a:p>
        </p:txBody>
      </p:sp>
      <p:sp>
        <p:nvSpPr>
          <p:cNvPr id="5" name="副标题 4"/>
          <p:cNvSpPr>
            <a:spLocks noGrp="1"/>
          </p:cNvSpPr>
          <p:nvPr>
            <p:ph type="subTitle" idx="1"/>
          </p:nvPr>
        </p:nvSpPr>
        <p:spPr/>
        <p:txBody>
          <a:bodyPr/>
          <a:lstStyle/>
          <a:p>
            <a:r>
              <a:rPr lang="zh-CN" altLang="en-US"/>
              <a:t>余博识，戚</a:t>
            </a:r>
            <a:r>
              <a:rPr lang="zh-CN" altLang="en-US" dirty="0"/>
              <a:t>正伟</a:t>
            </a:r>
          </a:p>
        </p:txBody>
      </p:sp>
      <p:sp>
        <p:nvSpPr>
          <p:cNvPr id="6" name="文本占位符 5"/>
          <p:cNvSpPr>
            <a:spLocks noGrp="1"/>
          </p:cNvSpPr>
          <p:nvPr>
            <p:ph type="body" sz="quarter" idx="10"/>
          </p:nvPr>
        </p:nvSpPr>
        <p:spPr/>
        <p:txBody>
          <a:bodyPr>
            <a:normAutofit/>
          </a:bodyPr>
          <a:lstStyle/>
          <a:p>
            <a:r>
              <a:rPr lang="en-US" altLang="zh-CN" dirty="0"/>
              <a:t>2022</a:t>
            </a:r>
            <a:r>
              <a:rPr lang="zh-CN" altLang="en-US" dirty="0"/>
              <a:t>年</a:t>
            </a:r>
            <a:r>
              <a:rPr lang="en-US" altLang="zh-CN" dirty="0"/>
              <a:t>11</a:t>
            </a:r>
            <a:r>
              <a:rPr lang="zh-CN" altLang="en-US" dirty="0"/>
              <a:t>月</a:t>
            </a:r>
          </a:p>
        </p:txBody>
      </p:sp>
    </p:spTree>
    <p:extLst>
      <p:ext uri="{BB962C8B-B14F-4D97-AF65-F5344CB8AC3E}">
        <p14:creationId xmlns:p14="http://schemas.microsoft.com/office/powerpoint/2010/main" val="372360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8B233F-7267-4337-93DA-F589063642F3}"/>
              </a:ext>
            </a:extLst>
          </p:cNvPr>
          <p:cNvSpPr>
            <a:spLocks noGrp="1"/>
          </p:cNvSpPr>
          <p:nvPr>
            <p:ph sz="quarter" idx="10"/>
          </p:nvPr>
        </p:nvSpPr>
        <p:spPr>
          <a:xfrm>
            <a:off x="3844265" y="1613271"/>
            <a:ext cx="5299735" cy="1641509"/>
          </a:xfrm>
        </p:spPr>
        <p:txBody>
          <a:bodyPr>
            <a:normAutofit fontScale="85000" lnSpcReduction="10000"/>
          </a:bodyPr>
          <a:lstStyle/>
          <a:p>
            <a:r>
              <a:rPr lang="en-US" altLang="zh-CN" dirty="0"/>
              <a:t>VHE(Virtual Host Extension)</a:t>
            </a:r>
          </a:p>
          <a:p>
            <a:pPr lvl="1"/>
            <a:r>
              <a:rPr lang="zh-CN" altLang="en-US" dirty="0"/>
              <a:t>允许</a:t>
            </a:r>
            <a:r>
              <a:rPr lang="en-US" altLang="zh-CN" dirty="0"/>
              <a:t>Host OS</a:t>
            </a:r>
            <a:r>
              <a:rPr lang="zh-CN" altLang="en-US" dirty="0"/>
              <a:t>运行在</a:t>
            </a:r>
            <a:r>
              <a:rPr lang="en-US" altLang="zh-CN" dirty="0"/>
              <a:t>EL2</a:t>
            </a:r>
            <a:r>
              <a:rPr lang="zh-CN" altLang="en-US" dirty="0"/>
              <a:t>，解决</a:t>
            </a:r>
            <a:r>
              <a:rPr lang="en-US" altLang="zh-CN" dirty="0"/>
              <a:t>Hypervisor</a:t>
            </a:r>
            <a:r>
              <a:rPr lang="zh-CN" altLang="en-US" dirty="0"/>
              <a:t>分层问题</a:t>
            </a:r>
            <a:endParaRPr lang="en-US" altLang="zh-CN" dirty="0"/>
          </a:p>
          <a:p>
            <a:pPr lvl="1"/>
            <a:r>
              <a:rPr lang="en-US" altLang="zh-CN" dirty="0"/>
              <a:t>HCR_EL2.E2H</a:t>
            </a:r>
            <a:r>
              <a:rPr lang="zh-CN" altLang="en-US" dirty="0"/>
              <a:t>控制是否开启</a:t>
            </a:r>
            <a:r>
              <a:rPr lang="en-US" altLang="zh-CN" dirty="0"/>
              <a:t>VHE</a:t>
            </a:r>
          </a:p>
          <a:p>
            <a:pPr lvl="1"/>
            <a:r>
              <a:rPr lang="en-US" altLang="zh-CN" dirty="0"/>
              <a:t>HCR_EL2.TGE</a:t>
            </a:r>
            <a:r>
              <a:rPr lang="zh-CN" altLang="en-US" dirty="0"/>
              <a:t>用于在使能</a:t>
            </a:r>
            <a:r>
              <a:rPr lang="en-US" altLang="zh-CN" dirty="0"/>
              <a:t>VHE</a:t>
            </a:r>
            <a:r>
              <a:rPr lang="zh-CN" altLang="en-US" dirty="0"/>
              <a:t>时区分</a:t>
            </a:r>
            <a:r>
              <a:rPr lang="en-US" altLang="zh-CN" dirty="0"/>
              <a:t>Guest App</a:t>
            </a:r>
            <a:r>
              <a:rPr lang="zh-CN" altLang="en-US" dirty="0"/>
              <a:t>和</a:t>
            </a:r>
            <a:r>
              <a:rPr lang="en-US" altLang="zh-CN" dirty="0"/>
              <a:t>Host App</a:t>
            </a:r>
            <a:endParaRPr lang="zh-CN" altLang="en-US" dirty="0"/>
          </a:p>
        </p:txBody>
      </p:sp>
      <p:sp>
        <p:nvSpPr>
          <p:cNvPr id="3" name="标题 2">
            <a:extLst>
              <a:ext uri="{FF2B5EF4-FFF2-40B4-BE49-F238E27FC236}">
                <a16:creationId xmlns:a16="http://schemas.microsoft.com/office/drawing/2014/main" id="{5D69E680-D707-4216-BE65-6360F4C5ADDD}"/>
              </a:ext>
            </a:extLst>
          </p:cNvPr>
          <p:cNvSpPr>
            <a:spLocks noGrp="1"/>
          </p:cNvSpPr>
          <p:nvPr>
            <p:ph type="title"/>
          </p:nvPr>
        </p:nvSpPr>
        <p:spPr/>
        <p:txBody>
          <a:bodyPr/>
          <a:lstStyle/>
          <a:p>
            <a:r>
              <a:rPr lang="en-US" altLang="zh-CN" dirty="0"/>
              <a:t>ARM VHE</a:t>
            </a:r>
            <a:endParaRPr lang="zh-CN" altLang="en-US" dirty="0"/>
          </a:p>
        </p:txBody>
      </p:sp>
      <p:pic>
        <p:nvPicPr>
          <p:cNvPr id="2050" name="图片 211">
            <a:extLst>
              <a:ext uri="{FF2B5EF4-FFF2-40B4-BE49-F238E27FC236}">
                <a16:creationId xmlns:a16="http://schemas.microsoft.com/office/drawing/2014/main" id="{7CA4F78C-05E2-427C-A44D-DDB49E2485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4882" y="3319589"/>
            <a:ext cx="6240769" cy="313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236C39E0-41F2-4835-9FC1-15F21EEC3411}"/>
              </a:ext>
            </a:extLst>
          </p:cNvPr>
          <p:cNvSpPr/>
          <p:nvPr/>
        </p:nvSpPr>
        <p:spPr>
          <a:xfrm>
            <a:off x="388924" y="1613271"/>
            <a:ext cx="3826120" cy="1258037"/>
          </a:xfrm>
          <a:prstGeom prst="rect">
            <a:avLst/>
          </a:prstGeom>
        </p:spPr>
        <p:txBody>
          <a:bodyPr wrap="square">
            <a:spAutoFit/>
          </a:bodyPr>
          <a:lstStyle/>
          <a:p>
            <a:pPr marL="228600" indent="-228600">
              <a:lnSpc>
                <a:spcPct val="110000"/>
              </a:lnSpc>
              <a:spcBef>
                <a:spcPts val="500"/>
              </a:spcBef>
              <a:buClr>
                <a:schemeClr val="accent1"/>
              </a:buClr>
              <a:buSzPct val="100000"/>
              <a:buFont typeface="Calibri" panose="020F0502020204030204" pitchFamily="34" charset="0"/>
              <a:buChar char="▪"/>
            </a:pPr>
            <a:r>
              <a:rPr lang="en-US" altLang="zh-CN" sz="1700" dirty="0"/>
              <a:t>Type-II Hypervisor on ARM</a:t>
            </a:r>
          </a:p>
          <a:p>
            <a:pPr marL="685800" lvl="1" indent="-228600">
              <a:lnSpc>
                <a:spcPct val="110000"/>
              </a:lnSpc>
              <a:spcBef>
                <a:spcPts val="500"/>
              </a:spcBef>
              <a:buClr>
                <a:schemeClr val="accent1"/>
              </a:buClr>
              <a:buSzPct val="100000"/>
              <a:buFont typeface="Calibri" panose="020F0502020204030204" pitchFamily="34" charset="0"/>
              <a:buChar char="▪"/>
            </a:pPr>
            <a:r>
              <a:rPr lang="en-US" altLang="zh-CN" sz="1500" dirty="0"/>
              <a:t>Host OS → EL1  Hypervisor →  EL2</a:t>
            </a:r>
          </a:p>
          <a:p>
            <a:pPr marL="685800" lvl="1" indent="-228600">
              <a:lnSpc>
                <a:spcPct val="110000"/>
              </a:lnSpc>
              <a:spcBef>
                <a:spcPts val="500"/>
              </a:spcBef>
              <a:buClr>
                <a:schemeClr val="accent1"/>
              </a:buClr>
              <a:buSzPct val="100000"/>
              <a:buFont typeface="Calibri" panose="020F0502020204030204" pitchFamily="34" charset="0"/>
              <a:buChar char="▪"/>
            </a:pPr>
            <a:r>
              <a:rPr lang="en-US" altLang="zh-CN" sz="1500" dirty="0"/>
              <a:t>Hypervisor</a:t>
            </a:r>
            <a:r>
              <a:rPr lang="zh-CN" altLang="en-US" sz="1500" dirty="0"/>
              <a:t>分为两层，运行时造成频繁的上下文切换，严重影响性能</a:t>
            </a:r>
            <a:endParaRPr lang="en-US" altLang="zh-CN" sz="1500" dirty="0"/>
          </a:p>
        </p:txBody>
      </p:sp>
    </p:spTree>
    <p:extLst>
      <p:ext uri="{BB962C8B-B14F-4D97-AF65-F5344CB8AC3E}">
        <p14:creationId xmlns:p14="http://schemas.microsoft.com/office/powerpoint/2010/main" val="3213459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DCC14D-278D-4185-B15A-7A1AD00E31CE}"/>
              </a:ext>
            </a:extLst>
          </p:cNvPr>
          <p:cNvSpPr>
            <a:spLocks noGrp="1"/>
          </p:cNvSpPr>
          <p:nvPr>
            <p:ph sz="quarter" idx="10"/>
          </p:nvPr>
        </p:nvSpPr>
        <p:spPr>
          <a:xfrm>
            <a:off x="494027" y="1685678"/>
            <a:ext cx="4077973" cy="4921498"/>
          </a:xfrm>
        </p:spPr>
        <p:txBody>
          <a:bodyPr>
            <a:normAutofit fontScale="70000" lnSpcReduction="20000"/>
          </a:bodyPr>
          <a:lstStyle/>
          <a:p>
            <a:r>
              <a:rPr lang="en-US" altLang="zh-CN" dirty="0"/>
              <a:t>GIC</a:t>
            </a:r>
            <a:r>
              <a:rPr lang="zh-CN" altLang="en-US" dirty="0"/>
              <a:t>中断类型</a:t>
            </a:r>
            <a:endParaRPr lang="en-US" altLang="zh-CN" dirty="0"/>
          </a:p>
          <a:p>
            <a:pPr lvl="1"/>
            <a:r>
              <a:rPr lang="zh-CN" altLang="en-US" b="1" dirty="0"/>
              <a:t>软件生成中断</a:t>
            </a:r>
            <a:r>
              <a:rPr lang="en-US" altLang="zh-CN" b="1" dirty="0"/>
              <a:t>SGI</a:t>
            </a:r>
            <a:r>
              <a:rPr lang="zh-CN" altLang="en-US" b="1" dirty="0"/>
              <a:t>：</a:t>
            </a:r>
            <a:r>
              <a:rPr lang="zh-CN" altLang="en-US" dirty="0"/>
              <a:t>由</a:t>
            </a:r>
            <a:r>
              <a:rPr lang="en-US" altLang="zh-CN" dirty="0"/>
              <a:t>CPU</a:t>
            </a:r>
            <a:r>
              <a:rPr lang="zh-CN" altLang="en-US" dirty="0"/>
              <a:t>直接写对应的寄存器触发，用于核间通信</a:t>
            </a:r>
            <a:endParaRPr lang="en-US" altLang="zh-CN" dirty="0"/>
          </a:p>
          <a:p>
            <a:pPr lvl="1"/>
            <a:r>
              <a:rPr lang="zh-CN" altLang="en-US" sz="1900" b="1" dirty="0"/>
              <a:t>私有设备中断</a:t>
            </a:r>
            <a:r>
              <a:rPr lang="en-US" altLang="zh-CN" sz="1900" b="1" dirty="0"/>
              <a:t>PPI</a:t>
            </a:r>
            <a:r>
              <a:rPr lang="zh-CN" altLang="en-US" sz="1900" b="1" dirty="0"/>
              <a:t>：</a:t>
            </a:r>
            <a:r>
              <a:rPr lang="zh-CN" altLang="en-US" dirty="0"/>
              <a:t>为</a:t>
            </a:r>
            <a:r>
              <a:rPr lang="en-US" altLang="zh-CN" dirty="0"/>
              <a:t>CPU</a:t>
            </a:r>
            <a:r>
              <a:rPr lang="zh-CN" altLang="en-US" dirty="0"/>
              <a:t>私有的中断源，类似于</a:t>
            </a:r>
            <a:r>
              <a:rPr lang="en-US" altLang="zh-CN" dirty="0"/>
              <a:t>APIC</a:t>
            </a:r>
            <a:r>
              <a:rPr lang="zh-CN" altLang="en-US" dirty="0"/>
              <a:t>中的本地中断源</a:t>
            </a:r>
            <a:endParaRPr lang="en-US" altLang="zh-CN" dirty="0"/>
          </a:p>
          <a:p>
            <a:pPr lvl="1"/>
            <a:r>
              <a:rPr lang="zh-CN" altLang="en-US" sz="1900" b="1" dirty="0"/>
              <a:t>共享设备终端</a:t>
            </a:r>
            <a:r>
              <a:rPr lang="en-US" altLang="zh-CN" sz="1900" b="1" dirty="0"/>
              <a:t>SPI</a:t>
            </a:r>
            <a:r>
              <a:rPr lang="zh-CN" altLang="en-US" sz="1900" b="1" dirty="0"/>
              <a:t>：</a:t>
            </a:r>
            <a:r>
              <a:rPr lang="zh-CN" altLang="en-US" dirty="0"/>
              <a:t>外部设备中断，类似于</a:t>
            </a:r>
            <a:r>
              <a:rPr lang="en-US" altLang="zh-CN" dirty="0"/>
              <a:t>IOAPIC</a:t>
            </a:r>
            <a:r>
              <a:rPr lang="zh-CN" altLang="en-US" dirty="0"/>
              <a:t>接收的外部中断</a:t>
            </a:r>
            <a:endParaRPr lang="en-US" altLang="zh-CN" dirty="0"/>
          </a:p>
          <a:p>
            <a:pPr lvl="1"/>
            <a:r>
              <a:rPr lang="zh-CN" altLang="en-US" sz="1900" b="1" dirty="0"/>
              <a:t>特殊设备中断</a:t>
            </a:r>
            <a:r>
              <a:rPr lang="en-US" altLang="zh-CN" sz="1900" b="1" dirty="0"/>
              <a:t>LPI</a:t>
            </a:r>
            <a:r>
              <a:rPr lang="zh-CN" altLang="en-US" sz="1900" b="1" dirty="0"/>
              <a:t>：</a:t>
            </a:r>
            <a:r>
              <a:rPr lang="en-US" altLang="zh-CN" dirty="0"/>
              <a:t>GICv3</a:t>
            </a:r>
            <a:r>
              <a:rPr lang="zh-CN" altLang="en-US" dirty="0"/>
              <a:t>引入的基于消息的中断，兼容</a:t>
            </a:r>
            <a:r>
              <a:rPr lang="en-US" altLang="zh-CN" dirty="0"/>
              <a:t>PCIe</a:t>
            </a:r>
            <a:r>
              <a:rPr lang="zh-CN" altLang="en-US" dirty="0"/>
              <a:t>总线</a:t>
            </a:r>
            <a:r>
              <a:rPr lang="en-US" altLang="zh-CN" dirty="0"/>
              <a:t>MSI/MSI-X</a:t>
            </a:r>
            <a:r>
              <a:rPr lang="zh-CN" altLang="en-US" dirty="0"/>
              <a:t>机制</a:t>
            </a:r>
          </a:p>
          <a:p>
            <a:r>
              <a:rPr lang="en-US" altLang="zh-CN" dirty="0"/>
              <a:t>GIC</a:t>
            </a:r>
            <a:r>
              <a:rPr lang="zh-CN" altLang="en-US" dirty="0"/>
              <a:t>组件</a:t>
            </a:r>
            <a:endParaRPr lang="en-US" altLang="zh-CN" dirty="0"/>
          </a:p>
          <a:p>
            <a:pPr lvl="1"/>
            <a:r>
              <a:rPr lang="zh-CN" altLang="en-US" sz="1900" b="1" dirty="0"/>
              <a:t>中断分发器</a:t>
            </a:r>
            <a:r>
              <a:rPr lang="en-US" altLang="zh-CN" sz="1900" b="1" dirty="0"/>
              <a:t>Distributor</a:t>
            </a:r>
            <a:r>
              <a:rPr lang="zh-CN" altLang="en-US" sz="1900" b="1" dirty="0"/>
              <a:t>：</a:t>
            </a:r>
            <a:r>
              <a:rPr lang="zh-CN" altLang="en-US" dirty="0"/>
              <a:t>维护</a:t>
            </a:r>
            <a:r>
              <a:rPr lang="en-US" altLang="zh-CN" dirty="0"/>
              <a:t>SPI</a:t>
            </a:r>
            <a:r>
              <a:rPr lang="zh-CN" altLang="en-US" dirty="0"/>
              <a:t>类型中断的相关信息，负责</a:t>
            </a:r>
            <a:r>
              <a:rPr lang="en-US" altLang="zh-CN" dirty="0"/>
              <a:t>SPI</a:t>
            </a:r>
            <a:r>
              <a:rPr lang="zh-CN" altLang="en-US" dirty="0"/>
              <a:t>与</a:t>
            </a:r>
            <a:r>
              <a:rPr lang="en-US" altLang="zh-CN" dirty="0"/>
              <a:t>SGI</a:t>
            </a:r>
            <a:r>
              <a:rPr lang="zh-CN" altLang="en-US" dirty="0"/>
              <a:t>类型中断的路由</a:t>
            </a:r>
            <a:endParaRPr lang="en-US" altLang="zh-CN" dirty="0"/>
          </a:p>
          <a:p>
            <a:pPr lvl="1"/>
            <a:r>
              <a:rPr lang="zh-CN" altLang="en-US" sz="1900" b="1" dirty="0"/>
              <a:t>中断再分发器</a:t>
            </a:r>
            <a:r>
              <a:rPr lang="en-US" altLang="zh-CN" sz="1900" b="1" dirty="0"/>
              <a:t>Redistributor</a:t>
            </a:r>
            <a:r>
              <a:rPr lang="zh-CN" altLang="en-US" sz="1900" b="1" dirty="0"/>
              <a:t>：</a:t>
            </a:r>
            <a:r>
              <a:rPr lang="zh-CN" altLang="en-US" dirty="0"/>
              <a:t>维护</a:t>
            </a:r>
            <a:r>
              <a:rPr lang="en-US" altLang="zh-CN" dirty="0"/>
              <a:t>PPI/SGI</a:t>
            </a:r>
            <a:r>
              <a:rPr lang="zh-CN" altLang="en-US" dirty="0"/>
              <a:t>中断相关信息</a:t>
            </a:r>
            <a:endParaRPr lang="en-US" altLang="zh-CN" dirty="0"/>
          </a:p>
          <a:p>
            <a:pPr lvl="1"/>
            <a:r>
              <a:rPr lang="zh-CN" altLang="en-US" sz="1900" b="1" dirty="0"/>
              <a:t>中断翻译服务</a:t>
            </a:r>
            <a:r>
              <a:rPr lang="en-US" altLang="zh-CN" sz="1900" b="1" dirty="0"/>
              <a:t>ITS</a:t>
            </a:r>
            <a:r>
              <a:rPr lang="zh-CN" altLang="en-US" sz="1900" b="1" dirty="0"/>
              <a:t>：</a:t>
            </a:r>
            <a:r>
              <a:rPr lang="en-US" altLang="zh-CN" dirty="0"/>
              <a:t>GICv3</a:t>
            </a:r>
            <a:r>
              <a:rPr lang="zh-CN" altLang="en-US" dirty="0"/>
              <a:t>引入，输出</a:t>
            </a:r>
            <a:r>
              <a:rPr lang="en-US" altLang="zh-CN" dirty="0"/>
              <a:t>LPI</a:t>
            </a:r>
            <a:r>
              <a:rPr lang="zh-CN" altLang="en-US" dirty="0"/>
              <a:t>类型中断。</a:t>
            </a:r>
            <a:r>
              <a:rPr lang="en-US" altLang="zh-CN" dirty="0"/>
              <a:t>GICv4</a:t>
            </a:r>
            <a:r>
              <a:rPr lang="zh-CN" altLang="en-US" dirty="0"/>
              <a:t>引入</a:t>
            </a:r>
            <a:r>
              <a:rPr lang="en-US" altLang="zh-CN" dirty="0"/>
              <a:t>Virtual LPI</a:t>
            </a:r>
            <a:r>
              <a:rPr lang="zh-CN" altLang="en-US" dirty="0"/>
              <a:t>直接注入机制，类似于</a:t>
            </a:r>
            <a:r>
              <a:rPr lang="en-US" altLang="zh-CN" dirty="0" err="1"/>
              <a:t>APICv</a:t>
            </a:r>
            <a:r>
              <a:rPr lang="zh-CN" altLang="en-US" dirty="0"/>
              <a:t>提供的</a:t>
            </a:r>
            <a:r>
              <a:rPr lang="en-US" altLang="zh-CN" dirty="0"/>
              <a:t>Posted-Interrupt</a:t>
            </a:r>
            <a:r>
              <a:rPr lang="zh-CN" altLang="en-US" dirty="0"/>
              <a:t>机制，无需</a:t>
            </a:r>
            <a:r>
              <a:rPr lang="en-US" altLang="zh-CN" dirty="0"/>
              <a:t>Hypervisor</a:t>
            </a:r>
            <a:r>
              <a:rPr lang="zh-CN" altLang="en-US" dirty="0"/>
              <a:t>参与便能直接注入虚拟中断。</a:t>
            </a:r>
            <a:endParaRPr lang="en-US" altLang="zh-CN" dirty="0"/>
          </a:p>
          <a:p>
            <a:pPr lvl="1"/>
            <a:r>
              <a:rPr lang="en-US" altLang="zh-CN" sz="1900" b="1" dirty="0"/>
              <a:t>CPU</a:t>
            </a:r>
            <a:r>
              <a:rPr lang="zh-CN" altLang="en-US" sz="1900" b="1" dirty="0"/>
              <a:t>接口：</a:t>
            </a:r>
            <a:r>
              <a:rPr lang="zh-CN" altLang="en-US" dirty="0"/>
              <a:t>负责中断优先级检测、优先级仲裁（选择优先级最高的中断处理）和中断应答</a:t>
            </a:r>
          </a:p>
        </p:txBody>
      </p:sp>
      <p:sp>
        <p:nvSpPr>
          <p:cNvPr id="3" name="标题 2">
            <a:extLst>
              <a:ext uri="{FF2B5EF4-FFF2-40B4-BE49-F238E27FC236}">
                <a16:creationId xmlns:a16="http://schemas.microsoft.com/office/drawing/2014/main" id="{2175D98B-06BF-49D8-83A3-AB5AF2AF3876}"/>
              </a:ext>
            </a:extLst>
          </p:cNvPr>
          <p:cNvSpPr>
            <a:spLocks noGrp="1"/>
          </p:cNvSpPr>
          <p:nvPr>
            <p:ph type="title"/>
          </p:nvPr>
        </p:nvSpPr>
        <p:spPr/>
        <p:txBody>
          <a:bodyPr/>
          <a:lstStyle/>
          <a:p>
            <a:r>
              <a:rPr lang="en-US" altLang="zh-CN" dirty="0"/>
              <a:t>ARM GIC</a:t>
            </a:r>
            <a:endParaRPr lang="zh-CN" altLang="en-US" dirty="0"/>
          </a:p>
        </p:txBody>
      </p:sp>
      <p:pic>
        <p:nvPicPr>
          <p:cNvPr id="5" name="图片 4">
            <a:extLst>
              <a:ext uri="{FF2B5EF4-FFF2-40B4-BE49-F238E27FC236}">
                <a16:creationId xmlns:a16="http://schemas.microsoft.com/office/drawing/2014/main" id="{8E497B9A-6898-4961-BAB2-6BAFCAD67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5761" y="2705336"/>
            <a:ext cx="4203628" cy="2619699"/>
          </a:xfrm>
          <a:prstGeom prst="rect">
            <a:avLst/>
          </a:prstGeom>
        </p:spPr>
      </p:pic>
    </p:spTree>
    <p:extLst>
      <p:ext uri="{BB962C8B-B14F-4D97-AF65-F5344CB8AC3E}">
        <p14:creationId xmlns:p14="http://schemas.microsoft.com/office/powerpoint/2010/main" val="3928176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B5D1DDE-FCCA-4109-9421-83C8E1D9463E}"/>
              </a:ext>
            </a:extLst>
          </p:cNvPr>
          <p:cNvSpPr>
            <a:spLocks noGrp="1"/>
          </p:cNvSpPr>
          <p:nvPr>
            <p:ph sz="quarter" idx="10"/>
          </p:nvPr>
        </p:nvSpPr>
        <p:spPr/>
        <p:txBody>
          <a:bodyPr>
            <a:normAutofit fontScale="92500" lnSpcReduction="20000"/>
          </a:bodyPr>
          <a:lstStyle/>
          <a:p>
            <a:r>
              <a:rPr lang="zh-CN" altLang="en-US" b="1" dirty="0"/>
              <a:t>虚拟</a:t>
            </a:r>
            <a:r>
              <a:rPr lang="en-US" altLang="zh-CN" b="1" dirty="0"/>
              <a:t>CPU</a:t>
            </a:r>
            <a:r>
              <a:rPr lang="zh-CN" altLang="en-US" b="1" dirty="0"/>
              <a:t>接口直接访问</a:t>
            </a:r>
            <a:endParaRPr lang="en-US" altLang="zh-CN" b="1" dirty="0"/>
          </a:p>
          <a:p>
            <a:pPr lvl="1"/>
            <a:r>
              <a:rPr lang="zh-CN" altLang="en-US" dirty="0"/>
              <a:t>将</a:t>
            </a:r>
            <a:r>
              <a:rPr lang="en-US" altLang="zh-CN" dirty="0"/>
              <a:t>CPU</a:t>
            </a:r>
            <a:r>
              <a:rPr lang="zh-CN" altLang="en-US" dirty="0"/>
              <a:t>接口置于</a:t>
            </a:r>
            <a:r>
              <a:rPr lang="en-US" altLang="zh-CN" dirty="0"/>
              <a:t>CPU</a:t>
            </a:r>
            <a:r>
              <a:rPr lang="zh-CN" altLang="en-US" dirty="0"/>
              <a:t>内部，通过寄存器访问</a:t>
            </a:r>
            <a:endParaRPr lang="en-US" altLang="zh-CN" dirty="0"/>
          </a:p>
          <a:p>
            <a:pPr lvl="1"/>
            <a:r>
              <a:rPr lang="zh-CN" altLang="en-US" dirty="0"/>
              <a:t>为虚拟</a:t>
            </a:r>
            <a:r>
              <a:rPr lang="en-US" altLang="zh-CN" dirty="0"/>
              <a:t>CPU</a:t>
            </a:r>
            <a:r>
              <a:rPr lang="zh-CN" altLang="en-US" dirty="0"/>
              <a:t>接口提供专用寄存器</a:t>
            </a:r>
            <a:r>
              <a:rPr lang="en-US" altLang="zh-CN" dirty="0"/>
              <a:t>(ICV_*)</a:t>
            </a:r>
            <a:r>
              <a:rPr lang="zh-CN" altLang="en-US" dirty="0"/>
              <a:t>，区别于物理</a:t>
            </a:r>
            <a:r>
              <a:rPr lang="en-US" altLang="zh-CN" dirty="0"/>
              <a:t>CPU</a:t>
            </a:r>
            <a:r>
              <a:rPr lang="zh-CN" altLang="en-US" dirty="0"/>
              <a:t>接口</a:t>
            </a:r>
            <a:endParaRPr lang="en-US" altLang="zh-CN" dirty="0"/>
          </a:p>
          <a:p>
            <a:pPr lvl="1"/>
            <a:r>
              <a:rPr lang="en-US" altLang="zh-CN" dirty="0"/>
              <a:t>HCR_EL2.IMO</a:t>
            </a:r>
            <a:r>
              <a:rPr lang="zh-CN" altLang="en-US" dirty="0"/>
              <a:t>和</a:t>
            </a:r>
            <a:r>
              <a:rPr lang="en-US" altLang="zh-CN" dirty="0"/>
              <a:t>HCR_EL2.FMO</a:t>
            </a:r>
            <a:r>
              <a:rPr lang="zh-CN" altLang="en-US" dirty="0"/>
              <a:t>设置为</a:t>
            </a:r>
            <a:r>
              <a:rPr lang="en-US" altLang="zh-CN" dirty="0"/>
              <a:t>1</a:t>
            </a:r>
            <a:r>
              <a:rPr lang="zh-CN" altLang="en-US" dirty="0"/>
              <a:t>时，运行在</a:t>
            </a:r>
            <a:r>
              <a:rPr lang="en-US" altLang="zh-CN" dirty="0"/>
              <a:t>EL1</a:t>
            </a:r>
            <a:r>
              <a:rPr lang="zh-CN" altLang="en-US" dirty="0"/>
              <a:t>中的</a:t>
            </a:r>
            <a:r>
              <a:rPr lang="en-US" altLang="zh-CN" dirty="0"/>
              <a:t>Guest OS</a:t>
            </a:r>
            <a:r>
              <a:rPr lang="zh-CN" altLang="en-US" dirty="0"/>
              <a:t>对</a:t>
            </a:r>
            <a:r>
              <a:rPr lang="en-US" altLang="zh-CN" dirty="0"/>
              <a:t>CPU</a:t>
            </a:r>
            <a:r>
              <a:rPr lang="zh-CN" altLang="en-US" dirty="0"/>
              <a:t>接口系统寄存器（</a:t>
            </a:r>
            <a:r>
              <a:rPr lang="en-US" altLang="zh-CN" dirty="0"/>
              <a:t>ICC_*</a:t>
            </a:r>
            <a:r>
              <a:rPr lang="zh-CN" altLang="en-US" dirty="0"/>
              <a:t>）的访问将被重定向到相应的</a:t>
            </a:r>
            <a:r>
              <a:rPr lang="en-US" altLang="zh-CN" dirty="0"/>
              <a:t>ICV_*</a:t>
            </a:r>
            <a:r>
              <a:rPr lang="zh-CN" altLang="en-US" dirty="0"/>
              <a:t>寄存器而不会触发虚拟机陷出</a:t>
            </a:r>
            <a:endParaRPr lang="en-US" altLang="zh-CN" dirty="0"/>
          </a:p>
          <a:p>
            <a:r>
              <a:rPr lang="zh-CN" altLang="en-US" sz="2100" b="1" dirty="0"/>
              <a:t>虚拟中断注入</a:t>
            </a:r>
            <a:endParaRPr lang="en-US" altLang="zh-CN" sz="2100" b="1" dirty="0"/>
          </a:p>
          <a:p>
            <a:pPr lvl="1"/>
            <a:r>
              <a:rPr lang="en-US" altLang="zh-CN" dirty="0"/>
              <a:t>GICv3</a:t>
            </a:r>
            <a:r>
              <a:rPr lang="zh-CN" altLang="en-US" dirty="0"/>
              <a:t>配置使得所有的物理中断路由到</a:t>
            </a:r>
            <a:r>
              <a:rPr lang="en-US" altLang="zh-CN" dirty="0"/>
              <a:t>EL2</a:t>
            </a:r>
          </a:p>
          <a:p>
            <a:pPr lvl="1"/>
            <a:r>
              <a:rPr lang="en-US" altLang="zh-CN" dirty="0"/>
              <a:t>Hypervisor</a:t>
            </a:r>
            <a:r>
              <a:rPr lang="zh-CN" altLang="en-US" dirty="0"/>
              <a:t>检查中断目标是否为</a:t>
            </a:r>
            <a:r>
              <a:rPr lang="en-US" altLang="zh-CN" dirty="0"/>
              <a:t>vCPU</a:t>
            </a:r>
          </a:p>
          <a:p>
            <a:pPr lvl="1"/>
            <a:r>
              <a:rPr lang="zh-CN" altLang="en-US" dirty="0"/>
              <a:t>根据</a:t>
            </a:r>
            <a:r>
              <a:rPr lang="en-US" altLang="zh-CN" dirty="0"/>
              <a:t>ICH_LR&lt;n&gt;_EL2</a:t>
            </a:r>
            <a:r>
              <a:rPr lang="zh-CN" altLang="en-US" dirty="0"/>
              <a:t>寄存器中保存的虚拟中断信息向虚拟机中注入中断</a:t>
            </a:r>
            <a:endParaRPr lang="en-US" altLang="zh-CN" dirty="0"/>
          </a:p>
          <a:p>
            <a:r>
              <a:rPr lang="zh-CN" altLang="en-US" sz="2100" b="1" dirty="0"/>
              <a:t>虚拟</a:t>
            </a:r>
            <a:r>
              <a:rPr lang="en-US" altLang="zh-CN" sz="2100" b="1" dirty="0"/>
              <a:t>LPI</a:t>
            </a:r>
            <a:r>
              <a:rPr lang="zh-CN" altLang="en-US" sz="2100" b="1" dirty="0"/>
              <a:t>中断直接注入</a:t>
            </a:r>
            <a:endParaRPr lang="en-US" altLang="zh-CN" sz="2100" b="1" dirty="0"/>
          </a:p>
          <a:p>
            <a:pPr lvl="1"/>
            <a:r>
              <a:rPr lang="zh-CN" altLang="en-US" dirty="0"/>
              <a:t>类似于</a:t>
            </a:r>
            <a:r>
              <a:rPr lang="en-US" altLang="zh-CN" dirty="0"/>
              <a:t>x86</a:t>
            </a:r>
            <a:r>
              <a:rPr lang="zh-CN" altLang="en-US" dirty="0"/>
              <a:t>的</a:t>
            </a:r>
            <a:r>
              <a:rPr lang="en-US" altLang="zh-CN" dirty="0"/>
              <a:t>Posted Interrupt</a:t>
            </a:r>
            <a:r>
              <a:rPr lang="zh-CN" altLang="en-US" dirty="0"/>
              <a:t>机制</a:t>
            </a:r>
            <a:endParaRPr lang="en-US" altLang="zh-CN" dirty="0"/>
          </a:p>
          <a:p>
            <a:pPr lvl="1"/>
            <a:r>
              <a:rPr lang="en-US" altLang="zh-CN" dirty="0"/>
              <a:t>GICv3</a:t>
            </a:r>
            <a:r>
              <a:rPr lang="zh-CN" altLang="en-US" dirty="0"/>
              <a:t>引入组件中断翻译服务</a:t>
            </a:r>
            <a:r>
              <a:rPr lang="en-US" altLang="zh-CN" dirty="0"/>
              <a:t>ITS</a:t>
            </a:r>
            <a:r>
              <a:rPr lang="zh-CN" altLang="en-US" dirty="0"/>
              <a:t>，该组件通过查询若干内存表将物理中断转化为虚拟</a:t>
            </a:r>
            <a:r>
              <a:rPr lang="en-US" altLang="zh-CN" dirty="0"/>
              <a:t>LPI</a:t>
            </a:r>
            <a:r>
              <a:rPr lang="zh-CN" altLang="en-US" dirty="0"/>
              <a:t>中断注入相应的虚拟机</a:t>
            </a:r>
            <a:endParaRPr lang="en-US" altLang="zh-CN" dirty="0"/>
          </a:p>
        </p:txBody>
      </p:sp>
      <p:sp>
        <p:nvSpPr>
          <p:cNvPr id="3" name="标题 2">
            <a:extLst>
              <a:ext uri="{FF2B5EF4-FFF2-40B4-BE49-F238E27FC236}">
                <a16:creationId xmlns:a16="http://schemas.microsoft.com/office/drawing/2014/main" id="{50EBE8DA-D5ED-4BF8-8BDE-66B4EA80CDB8}"/>
              </a:ext>
            </a:extLst>
          </p:cNvPr>
          <p:cNvSpPr>
            <a:spLocks noGrp="1"/>
          </p:cNvSpPr>
          <p:nvPr>
            <p:ph type="title"/>
          </p:nvPr>
        </p:nvSpPr>
        <p:spPr/>
        <p:txBody>
          <a:bodyPr/>
          <a:lstStyle/>
          <a:p>
            <a:r>
              <a:rPr lang="en-US" altLang="zh-CN" dirty="0"/>
              <a:t>ARM GIC</a:t>
            </a:r>
            <a:r>
              <a:rPr lang="zh-CN" altLang="en-US" dirty="0"/>
              <a:t>中断虚拟化支持</a:t>
            </a:r>
          </a:p>
        </p:txBody>
      </p:sp>
    </p:spTree>
    <p:extLst>
      <p:ext uri="{BB962C8B-B14F-4D97-AF65-F5344CB8AC3E}">
        <p14:creationId xmlns:p14="http://schemas.microsoft.com/office/powerpoint/2010/main" val="2284499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393DDF-C20A-41B0-AFED-EC56BD6DEFAA}"/>
              </a:ext>
            </a:extLst>
          </p:cNvPr>
          <p:cNvSpPr>
            <a:spLocks noGrp="1"/>
          </p:cNvSpPr>
          <p:nvPr>
            <p:ph sz="quarter" idx="10"/>
          </p:nvPr>
        </p:nvSpPr>
        <p:spPr>
          <a:xfrm>
            <a:off x="494027" y="1685678"/>
            <a:ext cx="4953954" cy="4921498"/>
          </a:xfrm>
        </p:spPr>
        <p:txBody>
          <a:bodyPr>
            <a:normAutofit fontScale="77500" lnSpcReduction="20000"/>
          </a:bodyPr>
          <a:lstStyle/>
          <a:p>
            <a:r>
              <a:rPr lang="en-US" altLang="zh-CN" dirty="0"/>
              <a:t>RISC-V H-Extension</a:t>
            </a:r>
            <a:r>
              <a:rPr lang="zh-CN" altLang="en-US" dirty="0"/>
              <a:t>引入</a:t>
            </a:r>
            <a:r>
              <a:rPr lang="en-US" altLang="zh-CN" dirty="0"/>
              <a:t>Virtualization Mode(V)</a:t>
            </a:r>
            <a:r>
              <a:rPr lang="zh-CN" altLang="en-US" dirty="0"/>
              <a:t>控制是否开启虚拟化模式</a:t>
            </a:r>
            <a:endParaRPr lang="en-US" altLang="zh-CN" dirty="0"/>
          </a:p>
          <a:p>
            <a:pPr lvl="1"/>
            <a:r>
              <a:rPr lang="en-US" altLang="zh-CN" dirty="0"/>
              <a:t>Guest App → VU mode</a:t>
            </a:r>
          </a:p>
          <a:p>
            <a:pPr lvl="1"/>
            <a:r>
              <a:rPr lang="en-US" altLang="zh-CN" dirty="0"/>
              <a:t>Guest OS →  VS mode</a:t>
            </a:r>
          </a:p>
          <a:p>
            <a:pPr lvl="1"/>
            <a:r>
              <a:rPr lang="en-US" altLang="zh-CN" dirty="0"/>
              <a:t>Hypervisor/Host OS →  HS mode</a:t>
            </a:r>
          </a:p>
          <a:p>
            <a:r>
              <a:rPr lang="zh-CN" altLang="en-US" dirty="0"/>
              <a:t>模式切换</a:t>
            </a:r>
            <a:r>
              <a:rPr lang="en-US" altLang="zh-CN" dirty="0"/>
              <a:t>(</a:t>
            </a:r>
            <a:r>
              <a:rPr lang="zh-CN" altLang="en-US" dirty="0"/>
              <a:t>类似于</a:t>
            </a:r>
            <a:r>
              <a:rPr lang="en-US" altLang="zh-CN" dirty="0"/>
              <a:t>ARM)</a:t>
            </a:r>
          </a:p>
          <a:p>
            <a:pPr lvl="1"/>
            <a:r>
              <a:rPr lang="zh-CN" altLang="en-US" dirty="0"/>
              <a:t>虚拟机 </a:t>
            </a:r>
            <a:r>
              <a:rPr lang="en-US" altLang="zh-CN" dirty="0"/>
              <a:t>→  Hypervisor</a:t>
            </a:r>
          </a:p>
          <a:p>
            <a:pPr lvl="2"/>
            <a:r>
              <a:rPr lang="en-US" altLang="zh-CN" dirty="0"/>
              <a:t>VS mode →  HS mode(</a:t>
            </a:r>
            <a:r>
              <a:rPr lang="zh-CN" altLang="en-US" dirty="0"/>
              <a:t>先进入</a:t>
            </a:r>
            <a:r>
              <a:rPr lang="en-US" altLang="zh-CN" dirty="0"/>
              <a:t>M mode</a:t>
            </a:r>
            <a:r>
              <a:rPr lang="zh-CN" altLang="en-US" dirty="0"/>
              <a:t>，再由</a:t>
            </a:r>
            <a:r>
              <a:rPr lang="en-US" altLang="zh-CN" dirty="0"/>
              <a:t>M mode</a:t>
            </a:r>
            <a:r>
              <a:rPr lang="zh-CN" altLang="en-US" dirty="0"/>
              <a:t>转发给</a:t>
            </a:r>
            <a:r>
              <a:rPr lang="en-US" altLang="zh-CN" dirty="0"/>
              <a:t>HS mode)</a:t>
            </a:r>
          </a:p>
          <a:p>
            <a:pPr lvl="2"/>
            <a:r>
              <a:rPr lang="zh-CN" altLang="en-US" dirty="0"/>
              <a:t>敏感指令触发</a:t>
            </a:r>
            <a:endParaRPr lang="en-US" altLang="zh-CN" dirty="0"/>
          </a:p>
          <a:p>
            <a:pPr lvl="1"/>
            <a:r>
              <a:rPr lang="en-US" altLang="zh-CN" dirty="0"/>
              <a:t>Hypervisor →  </a:t>
            </a:r>
            <a:r>
              <a:rPr lang="zh-CN" altLang="en-US" dirty="0"/>
              <a:t>虚拟机</a:t>
            </a:r>
            <a:endParaRPr lang="en-US" altLang="zh-CN" dirty="0"/>
          </a:p>
          <a:p>
            <a:pPr lvl="2"/>
            <a:r>
              <a:rPr lang="en-US" altLang="zh-CN" dirty="0"/>
              <a:t>HS mode → VS mode</a:t>
            </a:r>
          </a:p>
          <a:p>
            <a:pPr lvl="2"/>
            <a:r>
              <a:rPr lang="en-US" altLang="zh-CN" b="1" dirty="0" err="1"/>
              <a:t>sret</a:t>
            </a:r>
            <a:r>
              <a:rPr lang="zh-CN" altLang="en-US" dirty="0"/>
              <a:t>指令触发</a:t>
            </a:r>
            <a:endParaRPr lang="en-US" altLang="zh-CN" dirty="0"/>
          </a:p>
          <a:p>
            <a:r>
              <a:rPr lang="zh-CN" altLang="en-US" dirty="0"/>
              <a:t>上下文切换</a:t>
            </a:r>
            <a:r>
              <a:rPr lang="en-US" altLang="zh-CN" dirty="0"/>
              <a:t>(</a:t>
            </a:r>
            <a:r>
              <a:rPr lang="zh-CN" altLang="en-US" dirty="0"/>
              <a:t>类似于</a:t>
            </a:r>
            <a:r>
              <a:rPr lang="en-US" altLang="zh-CN" dirty="0"/>
              <a:t>ARM)</a:t>
            </a:r>
          </a:p>
          <a:p>
            <a:pPr lvl="1"/>
            <a:r>
              <a:rPr lang="zh-CN" altLang="en-US" dirty="0"/>
              <a:t>为</a:t>
            </a:r>
            <a:r>
              <a:rPr lang="en-US" altLang="zh-CN" b="1" dirty="0"/>
              <a:t>VS-mode</a:t>
            </a:r>
            <a:r>
              <a:rPr lang="zh-CN" altLang="en-US" b="1" dirty="0"/>
              <a:t>提供</a:t>
            </a:r>
            <a:r>
              <a:rPr lang="en-US" altLang="zh-CN" b="1" dirty="0"/>
              <a:t>VS CSR</a:t>
            </a:r>
          </a:p>
          <a:p>
            <a:pPr lvl="1"/>
            <a:r>
              <a:rPr lang="zh-CN" altLang="en-US" b="1" dirty="0"/>
              <a:t>虚拟</a:t>
            </a:r>
            <a:r>
              <a:rPr lang="en-US" altLang="zh-CN" b="1" dirty="0"/>
              <a:t>CPU</a:t>
            </a:r>
            <a:r>
              <a:rPr lang="zh-CN" altLang="en-US" b="1" dirty="0"/>
              <a:t>调度时，同样需要从内存中保存和加载相应的寄存器</a:t>
            </a:r>
            <a:endParaRPr lang="en-US" altLang="zh-CN" b="1" dirty="0"/>
          </a:p>
          <a:p>
            <a:endParaRPr lang="en-US" altLang="zh-CN" dirty="0"/>
          </a:p>
        </p:txBody>
      </p:sp>
      <p:sp>
        <p:nvSpPr>
          <p:cNvPr id="3" name="标题 2">
            <a:extLst>
              <a:ext uri="{FF2B5EF4-FFF2-40B4-BE49-F238E27FC236}">
                <a16:creationId xmlns:a16="http://schemas.microsoft.com/office/drawing/2014/main" id="{6729892D-B2A5-489F-95E6-B15D51F19A75}"/>
              </a:ext>
            </a:extLst>
          </p:cNvPr>
          <p:cNvSpPr>
            <a:spLocks noGrp="1"/>
          </p:cNvSpPr>
          <p:nvPr>
            <p:ph type="title"/>
          </p:nvPr>
        </p:nvSpPr>
        <p:spPr/>
        <p:txBody>
          <a:bodyPr/>
          <a:lstStyle/>
          <a:p>
            <a:r>
              <a:rPr lang="en-US" altLang="zh-CN" dirty="0"/>
              <a:t>RISC-V H-Extension</a:t>
            </a:r>
            <a:endParaRPr lang="zh-CN" altLang="en-US" dirty="0"/>
          </a:p>
        </p:txBody>
      </p:sp>
      <p:pic>
        <p:nvPicPr>
          <p:cNvPr id="5" name="图片 4">
            <a:extLst>
              <a:ext uri="{FF2B5EF4-FFF2-40B4-BE49-F238E27FC236}">
                <a16:creationId xmlns:a16="http://schemas.microsoft.com/office/drawing/2014/main" id="{B977C281-0904-4BE8-8DDA-C19F8D7DB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1549" y="1597282"/>
            <a:ext cx="3528117" cy="2002445"/>
          </a:xfrm>
          <a:prstGeom prst="rect">
            <a:avLst/>
          </a:prstGeom>
        </p:spPr>
      </p:pic>
      <p:pic>
        <p:nvPicPr>
          <p:cNvPr id="7" name="图片 6">
            <a:extLst>
              <a:ext uri="{FF2B5EF4-FFF2-40B4-BE49-F238E27FC236}">
                <a16:creationId xmlns:a16="http://schemas.microsoft.com/office/drawing/2014/main" id="{B191404E-4BC8-4CFB-A458-39ED01D6587A}"/>
              </a:ext>
            </a:extLst>
          </p:cNvPr>
          <p:cNvPicPr>
            <a:picLocks noChangeAspect="1"/>
          </p:cNvPicPr>
          <p:nvPr/>
        </p:nvPicPr>
        <p:blipFill rotWithShape="1">
          <a:blip r:embed="rId3">
            <a:extLst>
              <a:ext uri="{28A0092B-C50C-407E-A947-70E740481C1C}">
                <a14:useLocalDpi xmlns:a14="http://schemas.microsoft.com/office/drawing/2010/main" val="0"/>
              </a:ext>
            </a:extLst>
          </a:blip>
          <a:srcRect r="14344"/>
          <a:stretch/>
        </p:blipFill>
        <p:spPr>
          <a:xfrm>
            <a:off x="4054725" y="4323161"/>
            <a:ext cx="4953954" cy="1174508"/>
          </a:xfrm>
          <a:prstGeom prst="rect">
            <a:avLst/>
          </a:prstGeom>
        </p:spPr>
      </p:pic>
    </p:spTree>
    <p:extLst>
      <p:ext uri="{BB962C8B-B14F-4D97-AF65-F5344CB8AC3E}">
        <p14:creationId xmlns:p14="http://schemas.microsoft.com/office/powerpoint/2010/main" val="551797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a:solidFill>
            <a:schemeClr val="bg2"/>
          </a:solidFill>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CPU</a:t>
            </a:r>
            <a:r>
              <a:rPr lang="zh-CN" altLang="en-US" sz="2400" dirty="0"/>
              <a:t>及中断虚拟化基本原理</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rgbClr val="C31823"/>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QEMU/KVM CPU</a:t>
            </a:r>
            <a:r>
              <a:rPr lang="zh-CN" altLang="en-US" sz="2400" dirty="0"/>
              <a:t>虚拟化实现</a:t>
            </a:r>
          </a:p>
        </p:txBody>
      </p:sp>
      <p:grpSp>
        <p:nvGrpSpPr>
          <p:cNvPr id="17" name="组合 16"/>
          <p:cNvGrpSpPr/>
          <p:nvPr/>
        </p:nvGrpSpPr>
        <p:grpSpPr>
          <a:xfrm>
            <a:off x="1841535" y="3143496"/>
            <a:ext cx="843427" cy="443226"/>
            <a:chOff x="666810" y="2586037"/>
            <a:chExt cx="468000" cy="245937"/>
          </a:xfrm>
          <a:solidFill>
            <a:schemeClr val="bg2"/>
          </a:solidFill>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QEMU/KVM </a:t>
            </a:r>
            <a:r>
              <a:rPr lang="zh-CN" altLang="en-US" sz="2400" dirty="0"/>
              <a:t>中断虚拟化实现</a:t>
            </a:r>
          </a:p>
        </p:txBody>
      </p:sp>
      <p:grpSp>
        <p:nvGrpSpPr>
          <p:cNvPr id="22" name="组合 21"/>
          <p:cNvGrpSpPr/>
          <p:nvPr/>
        </p:nvGrpSpPr>
        <p:grpSpPr>
          <a:xfrm>
            <a:off x="1841535" y="4063469"/>
            <a:ext cx="843427" cy="443226"/>
            <a:chOff x="666810" y="2586037"/>
            <a:chExt cx="468000" cy="245937"/>
          </a:xfrm>
          <a:solidFill>
            <a:schemeClr val="bg2"/>
          </a:solidFill>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GiantVM CPU</a:t>
            </a:r>
            <a:r>
              <a:rPr lang="zh-CN" altLang="en-US" sz="2400" dirty="0"/>
              <a:t>虚拟化</a:t>
            </a:r>
          </a:p>
        </p:txBody>
      </p:sp>
      <p:grpSp>
        <p:nvGrpSpPr>
          <p:cNvPr id="32" name="组合 31"/>
          <p:cNvGrpSpPr/>
          <p:nvPr/>
        </p:nvGrpSpPr>
        <p:grpSpPr>
          <a:xfrm>
            <a:off x="1841535" y="4983444"/>
            <a:ext cx="843427" cy="443226"/>
            <a:chOff x="666810" y="2586037"/>
            <a:chExt cx="468000" cy="245937"/>
          </a:xfrm>
          <a:solidFill>
            <a:schemeClr val="bg2"/>
          </a:solidFill>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CPU</a:t>
            </a:r>
            <a:r>
              <a:rPr lang="zh-CN" altLang="en-US" sz="2400" dirty="0"/>
              <a:t>虚拟化研究现状</a:t>
            </a:r>
          </a:p>
        </p:txBody>
      </p:sp>
    </p:spTree>
    <p:extLst>
      <p:ext uri="{BB962C8B-B14F-4D97-AF65-F5344CB8AC3E}">
        <p14:creationId xmlns:p14="http://schemas.microsoft.com/office/powerpoint/2010/main" val="257154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13DC411-F614-4C2E-93E3-5E08CCB69DA8}"/>
              </a:ext>
            </a:extLst>
          </p:cNvPr>
          <p:cNvSpPr>
            <a:spLocks noGrp="1"/>
          </p:cNvSpPr>
          <p:nvPr>
            <p:ph sz="quarter" idx="10"/>
          </p:nvPr>
        </p:nvSpPr>
        <p:spPr>
          <a:xfrm>
            <a:off x="494026" y="1685678"/>
            <a:ext cx="8372163" cy="1569088"/>
          </a:xfrm>
        </p:spPr>
        <p:txBody>
          <a:bodyPr>
            <a:normAutofit fontScale="85000" lnSpcReduction="20000"/>
          </a:bodyPr>
          <a:lstStyle/>
          <a:p>
            <a:r>
              <a:rPr lang="en-US" altLang="zh-CN" dirty="0"/>
              <a:t>QEMU/KVM CPU</a:t>
            </a:r>
            <a:r>
              <a:rPr lang="zh-CN" altLang="en-US" dirty="0"/>
              <a:t>虚拟化实现可以概括为“</a:t>
            </a:r>
            <a:r>
              <a:rPr lang="zh-CN" altLang="en-US" b="1" dirty="0"/>
              <a:t>三个阶段，两种转换</a:t>
            </a:r>
            <a:r>
              <a:rPr lang="zh-CN" altLang="en-US" dirty="0"/>
              <a:t>”</a:t>
            </a:r>
            <a:endParaRPr lang="en-US" altLang="zh-CN" dirty="0"/>
          </a:p>
          <a:p>
            <a:pPr lvl="1"/>
            <a:r>
              <a:rPr lang="zh-CN" altLang="en-US" dirty="0"/>
              <a:t>三个阶段</a:t>
            </a:r>
            <a:endParaRPr lang="en-US" altLang="zh-CN" dirty="0"/>
          </a:p>
          <a:p>
            <a:pPr lvl="2"/>
            <a:r>
              <a:rPr lang="zh-CN" altLang="en-US" b="1" dirty="0"/>
              <a:t>初始化阶段：</a:t>
            </a:r>
            <a:r>
              <a:rPr lang="zh-CN" altLang="en-US" dirty="0"/>
              <a:t>创建虚拟机、创建</a:t>
            </a:r>
            <a:r>
              <a:rPr lang="en-US" altLang="zh-CN" dirty="0"/>
              <a:t>vCPU</a:t>
            </a:r>
          </a:p>
          <a:p>
            <a:pPr lvl="2"/>
            <a:r>
              <a:rPr lang="zh-CN" altLang="en-US" b="1" dirty="0"/>
              <a:t>虚拟机运行阶段：</a:t>
            </a:r>
            <a:r>
              <a:rPr lang="zh-CN" altLang="en-US" dirty="0"/>
              <a:t>运行虚拟机指令</a:t>
            </a:r>
            <a:endParaRPr lang="en-US" altLang="zh-CN" dirty="0"/>
          </a:p>
          <a:p>
            <a:pPr lvl="2"/>
            <a:r>
              <a:rPr lang="zh-CN" altLang="en-US" b="1" dirty="0"/>
              <a:t>异常处理阶段：</a:t>
            </a:r>
            <a:r>
              <a:rPr lang="zh-CN" altLang="en-US" dirty="0"/>
              <a:t>陷入</a:t>
            </a:r>
            <a:r>
              <a:rPr lang="en-US" altLang="zh-CN" dirty="0"/>
              <a:t>Hypervisor</a:t>
            </a:r>
            <a:r>
              <a:rPr lang="zh-CN" altLang="en-US" dirty="0"/>
              <a:t>，处理相应异常</a:t>
            </a:r>
            <a:endParaRPr lang="en-US" altLang="zh-CN" dirty="0"/>
          </a:p>
        </p:txBody>
      </p:sp>
      <p:sp>
        <p:nvSpPr>
          <p:cNvPr id="3" name="标题 2">
            <a:extLst>
              <a:ext uri="{FF2B5EF4-FFF2-40B4-BE49-F238E27FC236}">
                <a16:creationId xmlns:a16="http://schemas.microsoft.com/office/drawing/2014/main" id="{DBF39BD5-4640-4EDD-91EE-40E50F4FC3D7}"/>
              </a:ext>
            </a:extLst>
          </p:cNvPr>
          <p:cNvSpPr>
            <a:spLocks noGrp="1"/>
          </p:cNvSpPr>
          <p:nvPr>
            <p:ph type="title"/>
          </p:nvPr>
        </p:nvSpPr>
        <p:spPr/>
        <p:txBody>
          <a:bodyPr/>
          <a:lstStyle/>
          <a:p>
            <a:r>
              <a:rPr lang="en-US" altLang="zh-CN" dirty="0"/>
              <a:t>QEMU/KVM CPU</a:t>
            </a:r>
            <a:r>
              <a:rPr lang="zh-CN" altLang="en-US" dirty="0"/>
              <a:t>虚拟化实现简介</a:t>
            </a:r>
          </a:p>
        </p:txBody>
      </p:sp>
      <p:pic>
        <p:nvPicPr>
          <p:cNvPr id="5" name="图片 4">
            <a:extLst>
              <a:ext uri="{FF2B5EF4-FFF2-40B4-BE49-F238E27FC236}">
                <a16:creationId xmlns:a16="http://schemas.microsoft.com/office/drawing/2014/main" id="{BA919045-7ABF-4E6B-BA40-AAAB7BB774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084" y="3190471"/>
            <a:ext cx="3840041" cy="3529975"/>
          </a:xfrm>
          <a:prstGeom prst="rect">
            <a:avLst/>
          </a:prstGeom>
        </p:spPr>
      </p:pic>
      <p:sp>
        <p:nvSpPr>
          <p:cNvPr id="6" name="文本框 5">
            <a:extLst>
              <a:ext uri="{FF2B5EF4-FFF2-40B4-BE49-F238E27FC236}">
                <a16:creationId xmlns:a16="http://schemas.microsoft.com/office/drawing/2014/main" id="{D53DD2F8-290A-4FDF-9121-992725F9913A}"/>
              </a:ext>
            </a:extLst>
          </p:cNvPr>
          <p:cNvSpPr txBox="1"/>
          <p:nvPr/>
        </p:nvSpPr>
        <p:spPr>
          <a:xfrm>
            <a:off x="5350455" y="1971239"/>
            <a:ext cx="2701693" cy="997966"/>
          </a:xfrm>
          <a:prstGeom prst="rect">
            <a:avLst/>
          </a:prstGeom>
          <a:noFill/>
        </p:spPr>
        <p:txBody>
          <a:bodyPr wrap="square" rtlCol="0">
            <a:spAutoFit/>
          </a:bodyPr>
          <a:lstStyle/>
          <a:p>
            <a:pPr marL="342900" indent="-228600">
              <a:lnSpc>
                <a:spcPct val="120000"/>
              </a:lnSpc>
              <a:spcBef>
                <a:spcPts val="500"/>
              </a:spcBef>
              <a:buClr>
                <a:schemeClr val="accent1"/>
              </a:buClr>
              <a:buSzPct val="100000"/>
              <a:buFont typeface="Calibri" panose="020F0502020204030204" pitchFamily="34" charset="0"/>
              <a:buChar char="▪"/>
            </a:pPr>
            <a:r>
              <a:rPr lang="zh-CN" altLang="en-US" sz="1500" dirty="0"/>
              <a:t>两种转换</a:t>
            </a:r>
          </a:p>
          <a:p>
            <a:pPr marL="800100" lvl="1" indent="-228600">
              <a:lnSpc>
                <a:spcPct val="120000"/>
              </a:lnSpc>
              <a:spcBef>
                <a:spcPts val="500"/>
              </a:spcBef>
              <a:buClr>
                <a:schemeClr val="accent1"/>
              </a:buClr>
              <a:buSzPct val="100000"/>
              <a:buFont typeface="Calibri" panose="020F0502020204030204" pitchFamily="34" charset="0"/>
              <a:buChar char="▪"/>
            </a:pPr>
            <a:r>
              <a:rPr lang="zh-CN" altLang="en-US" sz="1400" dirty="0"/>
              <a:t>虚拟机陷入</a:t>
            </a:r>
            <a:endParaRPr lang="en-US" altLang="zh-CN" sz="1400" dirty="0"/>
          </a:p>
          <a:p>
            <a:pPr marL="800100" lvl="1" indent="-228600">
              <a:lnSpc>
                <a:spcPct val="120000"/>
              </a:lnSpc>
              <a:spcBef>
                <a:spcPts val="500"/>
              </a:spcBef>
              <a:buClr>
                <a:schemeClr val="accent1"/>
              </a:buClr>
              <a:buSzPct val="100000"/>
              <a:buFont typeface="Calibri" panose="020F0502020204030204" pitchFamily="34" charset="0"/>
              <a:buChar char="▪"/>
            </a:pPr>
            <a:r>
              <a:rPr lang="zh-CN" altLang="en-US" sz="1400" dirty="0"/>
              <a:t>虚拟机陷出</a:t>
            </a:r>
          </a:p>
        </p:txBody>
      </p:sp>
    </p:spTree>
    <p:extLst>
      <p:ext uri="{BB962C8B-B14F-4D97-AF65-F5344CB8AC3E}">
        <p14:creationId xmlns:p14="http://schemas.microsoft.com/office/powerpoint/2010/main" val="1295126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CEF75CE-825A-4DAA-B2C0-F3F129B4D679}"/>
              </a:ext>
            </a:extLst>
          </p:cNvPr>
          <p:cNvSpPr>
            <a:spLocks noGrp="1"/>
          </p:cNvSpPr>
          <p:nvPr>
            <p:ph sz="quarter" idx="10"/>
          </p:nvPr>
        </p:nvSpPr>
        <p:spPr>
          <a:xfrm>
            <a:off x="494026" y="1685679"/>
            <a:ext cx="8372163" cy="1540406"/>
          </a:xfrm>
        </p:spPr>
        <p:txBody>
          <a:bodyPr>
            <a:normAutofit fontScale="85000" lnSpcReduction="10000"/>
          </a:bodyPr>
          <a:lstStyle/>
          <a:p>
            <a:r>
              <a:rPr lang="en-US" altLang="zh-CN" dirty="0"/>
              <a:t>KVM</a:t>
            </a:r>
            <a:r>
              <a:rPr lang="zh-CN" altLang="en-US" dirty="0"/>
              <a:t>模块初始化主要工作</a:t>
            </a:r>
            <a:endParaRPr lang="en-US" altLang="zh-CN" dirty="0"/>
          </a:p>
          <a:p>
            <a:pPr lvl="1"/>
            <a:r>
              <a:rPr lang="zh-CN" altLang="en-US" b="1" dirty="0"/>
              <a:t>创建设备文件</a:t>
            </a:r>
            <a:r>
              <a:rPr lang="en-US" altLang="zh-CN" b="1" dirty="0"/>
              <a:t>/dev/</a:t>
            </a:r>
            <a:r>
              <a:rPr lang="en-US" altLang="zh-CN" b="1" dirty="0" err="1"/>
              <a:t>kvm</a:t>
            </a:r>
            <a:r>
              <a:rPr lang="zh-CN" altLang="en-US" dirty="0"/>
              <a:t>，并注册设备文件读写回调</a:t>
            </a:r>
            <a:r>
              <a:rPr lang="en-US" altLang="zh-CN" dirty="0" err="1"/>
              <a:t>kvm_chardev_ops</a:t>
            </a:r>
            <a:r>
              <a:rPr lang="zh-CN" altLang="en-US" dirty="0"/>
              <a:t>；后续</a:t>
            </a:r>
            <a:r>
              <a:rPr lang="en-US" altLang="zh-CN" dirty="0"/>
              <a:t>QEMU</a:t>
            </a:r>
            <a:r>
              <a:rPr lang="zh-CN" altLang="en-US" dirty="0"/>
              <a:t>会打开</a:t>
            </a:r>
            <a:r>
              <a:rPr lang="en-US" altLang="zh-CN" dirty="0"/>
              <a:t>/dev/</a:t>
            </a:r>
            <a:r>
              <a:rPr lang="en-US" altLang="zh-CN" dirty="0" err="1"/>
              <a:t>kvm</a:t>
            </a:r>
            <a:r>
              <a:rPr lang="zh-CN" altLang="en-US" dirty="0"/>
              <a:t>设备文件调用相应的回调创建虚拟机</a:t>
            </a:r>
            <a:endParaRPr lang="en-US" altLang="zh-CN" dirty="0"/>
          </a:p>
          <a:p>
            <a:pPr lvl="1"/>
            <a:r>
              <a:rPr lang="zh-CN" altLang="en-US" dirty="0"/>
              <a:t>根据当前</a:t>
            </a:r>
            <a:r>
              <a:rPr lang="en-US" altLang="zh-CN" dirty="0"/>
              <a:t>CPU</a:t>
            </a:r>
            <a:r>
              <a:rPr lang="zh-CN" altLang="en-US" dirty="0"/>
              <a:t>能力</a:t>
            </a:r>
            <a:r>
              <a:rPr lang="zh-CN" altLang="en-US" b="1" dirty="0"/>
              <a:t>创建全局</a:t>
            </a:r>
            <a:r>
              <a:rPr lang="en-US" altLang="zh-CN" b="1" dirty="0"/>
              <a:t>VMCS</a:t>
            </a:r>
            <a:r>
              <a:rPr lang="zh-CN" altLang="en-US" b="1" dirty="0"/>
              <a:t>配置</a:t>
            </a:r>
            <a:r>
              <a:rPr lang="en-US" altLang="zh-CN" b="1" dirty="0" err="1"/>
              <a:t>vmcs_config</a:t>
            </a:r>
            <a:r>
              <a:rPr lang="zh-CN" altLang="en-US" dirty="0"/>
              <a:t>，后续根据</a:t>
            </a:r>
            <a:r>
              <a:rPr lang="en-US" altLang="zh-CN" dirty="0" err="1"/>
              <a:t>vmcs_config</a:t>
            </a:r>
            <a:r>
              <a:rPr lang="zh-CN" altLang="en-US" dirty="0"/>
              <a:t>初始化</a:t>
            </a:r>
            <a:r>
              <a:rPr lang="en-US" altLang="zh-CN" dirty="0"/>
              <a:t>VMCS</a:t>
            </a:r>
          </a:p>
          <a:p>
            <a:pPr lvl="1"/>
            <a:endParaRPr lang="zh-CN" altLang="en-US" dirty="0"/>
          </a:p>
        </p:txBody>
      </p:sp>
      <p:sp>
        <p:nvSpPr>
          <p:cNvPr id="3" name="标题 2">
            <a:extLst>
              <a:ext uri="{FF2B5EF4-FFF2-40B4-BE49-F238E27FC236}">
                <a16:creationId xmlns:a16="http://schemas.microsoft.com/office/drawing/2014/main" id="{13C714ED-8A19-4429-BE7E-8D3D94B82B99}"/>
              </a:ext>
            </a:extLst>
          </p:cNvPr>
          <p:cNvSpPr>
            <a:spLocks noGrp="1"/>
          </p:cNvSpPr>
          <p:nvPr>
            <p:ph type="title"/>
          </p:nvPr>
        </p:nvSpPr>
        <p:spPr/>
        <p:txBody>
          <a:bodyPr/>
          <a:lstStyle/>
          <a:p>
            <a:r>
              <a:rPr lang="en-US" altLang="zh-CN" dirty="0"/>
              <a:t>KVM</a:t>
            </a:r>
            <a:r>
              <a:rPr lang="zh-CN" altLang="en-US" dirty="0"/>
              <a:t>模块初始化</a:t>
            </a:r>
          </a:p>
        </p:txBody>
      </p:sp>
      <p:pic>
        <p:nvPicPr>
          <p:cNvPr id="5" name="图片 4">
            <a:extLst>
              <a:ext uri="{FF2B5EF4-FFF2-40B4-BE49-F238E27FC236}">
                <a16:creationId xmlns:a16="http://schemas.microsoft.com/office/drawing/2014/main" id="{6B35FF01-1B4A-4198-85D3-63D206EE2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59" y="3226085"/>
            <a:ext cx="8758082" cy="3101821"/>
          </a:xfrm>
          <a:prstGeom prst="rect">
            <a:avLst/>
          </a:prstGeom>
        </p:spPr>
      </p:pic>
    </p:spTree>
    <p:extLst>
      <p:ext uri="{BB962C8B-B14F-4D97-AF65-F5344CB8AC3E}">
        <p14:creationId xmlns:p14="http://schemas.microsoft.com/office/powerpoint/2010/main" val="3872356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9027115-74A5-410A-954C-6B652E212EAE}"/>
              </a:ext>
            </a:extLst>
          </p:cNvPr>
          <p:cNvSpPr>
            <a:spLocks noGrp="1"/>
          </p:cNvSpPr>
          <p:nvPr>
            <p:ph sz="quarter" idx="10"/>
          </p:nvPr>
        </p:nvSpPr>
        <p:spPr>
          <a:xfrm>
            <a:off x="494026" y="1685678"/>
            <a:ext cx="8265771" cy="2325388"/>
          </a:xfrm>
        </p:spPr>
        <p:txBody>
          <a:bodyPr>
            <a:normAutofit fontScale="77500" lnSpcReduction="20000"/>
          </a:bodyPr>
          <a:lstStyle/>
          <a:p>
            <a:r>
              <a:rPr lang="en-US" altLang="zh-CN" dirty="0"/>
              <a:t>KVM</a:t>
            </a:r>
            <a:r>
              <a:rPr lang="zh-CN" altLang="en-US" dirty="0"/>
              <a:t>模块初始化后，</a:t>
            </a:r>
            <a:r>
              <a:rPr lang="en-US" altLang="zh-CN" dirty="0"/>
              <a:t>QEMU</a:t>
            </a:r>
            <a:r>
              <a:rPr lang="zh-CN" altLang="en-US" dirty="0"/>
              <a:t>即可打开</a:t>
            </a:r>
            <a:r>
              <a:rPr lang="en-US" altLang="zh-CN" dirty="0"/>
              <a:t>/dev/</a:t>
            </a:r>
            <a:r>
              <a:rPr lang="en-US" altLang="zh-CN" dirty="0" err="1"/>
              <a:t>kvm</a:t>
            </a:r>
            <a:r>
              <a:rPr lang="zh-CN" altLang="en-US" dirty="0"/>
              <a:t>设备文件发起创建虚拟机的请求。虚拟机创建流程如下：</a:t>
            </a:r>
            <a:endParaRPr lang="en-US" altLang="zh-CN" dirty="0"/>
          </a:p>
          <a:p>
            <a:pPr lvl="1"/>
            <a:r>
              <a:rPr lang="en-US" altLang="zh-CN" dirty="0"/>
              <a:t>QEMU</a:t>
            </a:r>
            <a:r>
              <a:rPr lang="zh-CN" altLang="en-US" dirty="0"/>
              <a:t>侧解析命令行参数，创建相应类型的虚拟机结构体</a:t>
            </a:r>
            <a:r>
              <a:rPr lang="en-US" altLang="zh-CN" dirty="0"/>
              <a:t>(QOM</a:t>
            </a:r>
            <a:r>
              <a:rPr lang="zh-CN" altLang="en-US" dirty="0"/>
              <a:t>机制</a:t>
            </a:r>
            <a:r>
              <a:rPr lang="en-US" altLang="zh-CN" dirty="0"/>
              <a:t>)</a:t>
            </a:r>
          </a:p>
          <a:p>
            <a:pPr lvl="1"/>
            <a:r>
              <a:rPr lang="en-US" altLang="zh-CN" dirty="0"/>
              <a:t>QEMU</a:t>
            </a:r>
            <a:r>
              <a:rPr lang="zh-CN" altLang="en-US" dirty="0"/>
              <a:t>打开</a:t>
            </a:r>
            <a:r>
              <a:rPr lang="en-US" altLang="zh-CN" dirty="0"/>
              <a:t>/dev/</a:t>
            </a:r>
            <a:r>
              <a:rPr lang="en-US" altLang="zh-CN" dirty="0" err="1"/>
              <a:t>kvm</a:t>
            </a:r>
            <a:r>
              <a:rPr lang="zh-CN" altLang="en-US" dirty="0"/>
              <a:t>设备文件，向</a:t>
            </a:r>
            <a:r>
              <a:rPr lang="en-US" altLang="zh-CN" dirty="0"/>
              <a:t>KVM</a:t>
            </a:r>
            <a:r>
              <a:rPr lang="zh-CN" altLang="en-US" dirty="0"/>
              <a:t>发起创建虚拟机的请求</a:t>
            </a:r>
            <a:endParaRPr lang="en-US" altLang="zh-CN" dirty="0"/>
          </a:p>
          <a:p>
            <a:pPr lvl="1"/>
            <a:r>
              <a:rPr lang="en-US" altLang="zh-CN" dirty="0"/>
              <a:t>KVM</a:t>
            </a:r>
            <a:r>
              <a:rPr lang="zh-CN" altLang="en-US" b="1" dirty="0"/>
              <a:t>创建并初始化虚拟机结构体</a:t>
            </a:r>
            <a:endParaRPr lang="en-US" altLang="zh-CN" b="1" dirty="0"/>
          </a:p>
          <a:p>
            <a:pPr lvl="1"/>
            <a:r>
              <a:rPr lang="zh-CN" altLang="en-US" dirty="0"/>
              <a:t>在每个</a:t>
            </a:r>
            <a:r>
              <a:rPr lang="en-US" altLang="zh-CN" dirty="0"/>
              <a:t>CPU</a:t>
            </a:r>
            <a:r>
              <a:rPr lang="zh-CN" altLang="en-US" dirty="0"/>
              <a:t>上</a:t>
            </a:r>
            <a:r>
              <a:rPr lang="zh-CN" altLang="en-US" b="1" dirty="0"/>
              <a:t>执行</a:t>
            </a:r>
            <a:r>
              <a:rPr lang="en-US" altLang="zh-CN" b="1" dirty="0" err="1"/>
              <a:t>vmxon</a:t>
            </a:r>
            <a:r>
              <a:rPr lang="zh-CN" altLang="en-US" b="1" dirty="0"/>
              <a:t>指令</a:t>
            </a:r>
            <a:r>
              <a:rPr lang="zh-CN" altLang="en-US" dirty="0"/>
              <a:t>，使能</a:t>
            </a:r>
            <a:r>
              <a:rPr lang="en-US" altLang="zh-CN" dirty="0"/>
              <a:t>VMX</a:t>
            </a:r>
            <a:r>
              <a:rPr lang="zh-CN" altLang="en-US" dirty="0"/>
              <a:t>操作模式</a:t>
            </a:r>
            <a:endParaRPr lang="en-US" altLang="zh-CN" dirty="0"/>
          </a:p>
          <a:p>
            <a:pPr lvl="1"/>
            <a:r>
              <a:rPr lang="zh-CN" altLang="en-US" b="1" dirty="0"/>
              <a:t>为虚拟机创建一个匿名文件</a:t>
            </a:r>
            <a:r>
              <a:rPr lang="zh-CN" altLang="en-US" dirty="0"/>
              <a:t>，并将文件描述符返回给</a:t>
            </a:r>
            <a:r>
              <a:rPr lang="en-US" altLang="zh-CN" dirty="0"/>
              <a:t>QEMU</a:t>
            </a:r>
          </a:p>
          <a:p>
            <a:pPr lvl="1"/>
            <a:r>
              <a:rPr lang="en-US" altLang="zh-CN" dirty="0"/>
              <a:t>QEMU</a:t>
            </a:r>
            <a:r>
              <a:rPr lang="zh-CN" altLang="en-US" dirty="0"/>
              <a:t>后续可以通过虚拟机文件描述符调用虚拟机相应的接口，如创建</a:t>
            </a:r>
            <a:r>
              <a:rPr lang="en-US" altLang="zh-CN" dirty="0"/>
              <a:t>vCPU</a:t>
            </a:r>
            <a:r>
              <a:rPr lang="zh-CN" altLang="en-US" dirty="0"/>
              <a:t>等</a:t>
            </a:r>
          </a:p>
        </p:txBody>
      </p:sp>
      <p:sp>
        <p:nvSpPr>
          <p:cNvPr id="3" name="标题 2">
            <a:extLst>
              <a:ext uri="{FF2B5EF4-FFF2-40B4-BE49-F238E27FC236}">
                <a16:creationId xmlns:a16="http://schemas.microsoft.com/office/drawing/2014/main" id="{D3383DFA-7EDC-4829-B347-A4FD767B4B2A}"/>
              </a:ext>
            </a:extLst>
          </p:cNvPr>
          <p:cNvSpPr>
            <a:spLocks noGrp="1"/>
          </p:cNvSpPr>
          <p:nvPr>
            <p:ph type="title"/>
          </p:nvPr>
        </p:nvSpPr>
        <p:spPr/>
        <p:txBody>
          <a:bodyPr/>
          <a:lstStyle/>
          <a:p>
            <a:r>
              <a:rPr lang="zh-CN" altLang="en-US" dirty="0"/>
              <a:t>创建虚拟机</a:t>
            </a:r>
          </a:p>
        </p:txBody>
      </p:sp>
      <p:pic>
        <p:nvPicPr>
          <p:cNvPr id="5" name="图片 4">
            <a:extLst>
              <a:ext uri="{FF2B5EF4-FFF2-40B4-BE49-F238E27FC236}">
                <a16:creationId xmlns:a16="http://schemas.microsoft.com/office/drawing/2014/main" id="{BFA314CD-F01E-4A20-88B5-B403B746EC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19"/>
          <a:stretch/>
        </p:blipFill>
        <p:spPr>
          <a:xfrm>
            <a:off x="2267822" y="3914454"/>
            <a:ext cx="4608356" cy="2782918"/>
          </a:xfrm>
          <a:prstGeom prst="rect">
            <a:avLst/>
          </a:prstGeom>
        </p:spPr>
      </p:pic>
    </p:spTree>
    <p:extLst>
      <p:ext uri="{BB962C8B-B14F-4D97-AF65-F5344CB8AC3E}">
        <p14:creationId xmlns:p14="http://schemas.microsoft.com/office/powerpoint/2010/main" val="2641194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93F796-CB9E-4D09-AFCA-EAF963662B20}"/>
              </a:ext>
            </a:extLst>
          </p:cNvPr>
          <p:cNvSpPr>
            <a:spLocks noGrp="1"/>
          </p:cNvSpPr>
          <p:nvPr>
            <p:ph sz="quarter" idx="10"/>
          </p:nvPr>
        </p:nvSpPr>
        <p:spPr>
          <a:xfrm>
            <a:off x="494026" y="1685678"/>
            <a:ext cx="3547776" cy="4361655"/>
          </a:xfrm>
        </p:spPr>
        <p:txBody>
          <a:bodyPr>
            <a:normAutofit fontScale="85000" lnSpcReduction="20000"/>
          </a:bodyPr>
          <a:lstStyle/>
          <a:p>
            <a:r>
              <a:rPr lang="zh-CN" altLang="en-US" dirty="0"/>
              <a:t>虚拟机创建完成后，</a:t>
            </a:r>
            <a:r>
              <a:rPr lang="en-US" altLang="zh-CN" dirty="0"/>
              <a:t>QEMU</a:t>
            </a:r>
            <a:r>
              <a:rPr lang="zh-CN" altLang="en-US" dirty="0"/>
              <a:t>便可以通过前述虚拟机文件描述符发起</a:t>
            </a:r>
            <a:r>
              <a:rPr lang="en-US" altLang="zh-CN" dirty="0"/>
              <a:t>IOCTL</a:t>
            </a:r>
            <a:r>
              <a:rPr lang="zh-CN" altLang="en-US" dirty="0"/>
              <a:t>请求</a:t>
            </a:r>
            <a:r>
              <a:rPr lang="en-US" altLang="zh-CN" dirty="0"/>
              <a:t>KVM</a:t>
            </a:r>
            <a:r>
              <a:rPr lang="zh-CN" altLang="en-US" dirty="0"/>
              <a:t>创建</a:t>
            </a:r>
            <a:r>
              <a:rPr lang="en-US" altLang="zh-CN" dirty="0"/>
              <a:t>vCPU</a:t>
            </a:r>
          </a:p>
          <a:p>
            <a:pPr lvl="1"/>
            <a:r>
              <a:rPr lang="en-US" altLang="zh-CN" dirty="0"/>
              <a:t>QEMU</a:t>
            </a:r>
            <a:r>
              <a:rPr lang="zh-CN" altLang="en-US" dirty="0"/>
              <a:t>根据命令行传入的</a:t>
            </a:r>
            <a:r>
              <a:rPr lang="en-US" altLang="zh-CN" dirty="0"/>
              <a:t>CPU</a:t>
            </a:r>
            <a:r>
              <a:rPr lang="zh-CN" altLang="en-US" dirty="0"/>
              <a:t>类型及</a:t>
            </a:r>
            <a:r>
              <a:rPr lang="en-US" altLang="zh-CN" dirty="0"/>
              <a:t>CPU</a:t>
            </a:r>
            <a:r>
              <a:rPr lang="zh-CN" altLang="en-US" dirty="0"/>
              <a:t>数目创建并初始化相应类型的</a:t>
            </a:r>
            <a:r>
              <a:rPr lang="en-US" altLang="zh-CN" dirty="0"/>
              <a:t>vCPU</a:t>
            </a:r>
            <a:r>
              <a:rPr lang="zh-CN" altLang="en-US" dirty="0"/>
              <a:t>结构体</a:t>
            </a:r>
            <a:endParaRPr lang="en-US" altLang="zh-CN" dirty="0"/>
          </a:p>
          <a:p>
            <a:pPr lvl="1"/>
            <a:r>
              <a:rPr lang="en-US" altLang="zh-CN" dirty="0"/>
              <a:t>QEMU</a:t>
            </a:r>
            <a:r>
              <a:rPr lang="zh-CN" altLang="en-US" b="1" dirty="0"/>
              <a:t>为每个</a:t>
            </a:r>
            <a:r>
              <a:rPr lang="en-US" altLang="zh-CN" b="1" dirty="0"/>
              <a:t>vCPU</a:t>
            </a:r>
            <a:r>
              <a:rPr lang="zh-CN" altLang="en-US" b="1" dirty="0"/>
              <a:t>创建一个线程</a:t>
            </a:r>
            <a:r>
              <a:rPr lang="zh-CN" altLang="en-US" dirty="0"/>
              <a:t>并运行</a:t>
            </a:r>
            <a:endParaRPr lang="en-US" altLang="zh-CN" dirty="0"/>
          </a:p>
          <a:p>
            <a:pPr lvl="1"/>
            <a:r>
              <a:rPr lang="en-US" altLang="zh-CN" dirty="0"/>
              <a:t>vCPU</a:t>
            </a:r>
            <a:r>
              <a:rPr lang="zh-CN" altLang="en-US" dirty="0"/>
              <a:t>线程通过虚拟机文件描述符</a:t>
            </a:r>
            <a:r>
              <a:rPr lang="zh-CN" altLang="en-US" b="1" dirty="0"/>
              <a:t>请求</a:t>
            </a:r>
            <a:r>
              <a:rPr lang="en-US" altLang="zh-CN" b="1" dirty="0"/>
              <a:t>KVM</a:t>
            </a:r>
            <a:r>
              <a:rPr lang="zh-CN" altLang="en-US" b="1" dirty="0"/>
              <a:t>创建</a:t>
            </a:r>
            <a:r>
              <a:rPr lang="en-US" altLang="zh-CN" b="1" dirty="0"/>
              <a:t>vCPU</a:t>
            </a:r>
            <a:r>
              <a:rPr lang="zh-CN" altLang="en-US" b="1" dirty="0"/>
              <a:t>结构体</a:t>
            </a:r>
            <a:endParaRPr lang="en-US" altLang="zh-CN" b="1" dirty="0"/>
          </a:p>
          <a:p>
            <a:pPr lvl="1"/>
            <a:r>
              <a:rPr lang="en-US" altLang="zh-CN" dirty="0"/>
              <a:t>KVM</a:t>
            </a:r>
            <a:r>
              <a:rPr lang="zh-CN" altLang="en-US" dirty="0"/>
              <a:t>创建并初始化</a:t>
            </a:r>
            <a:r>
              <a:rPr lang="en-US" altLang="zh-CN" dirty="0"/>
              <a:t>vCPU</a:t>
            </a:r>
            <a:r>
              <a:rPr lang="zh-CN" altLang="en-US" dirty="0"/>
              <a:t>结构体</a:t>
            </a:r>
            <a:endParaRPr lang="en-US" altLang="zh-CN" dirty="0"/>
          </a:p>
          <a:p>
            <a:pPr lvl="1"/>
            <a:r>
              <a:rPr lang="en-US" altLang="zh-CN" dirty="0"/>
              <a:t>KVM</a:t>
            </a:r>
            <a:r>
              <a:rPr lang="zh-CN" altLang="en-US" dirty="0"/>
              <a:t>加载</a:t>
            </a:r>
            <a:r>
              <a:rPr lang="en-US" altLang="zh-CN" dirty="0"/>
              <a:t>VMCS</a:t>
            </a:r>
            <a:r>
              <a:rPr lang="zh-CN" altLang="en-US" dirty="0"/>
              <a:t>并</a:t>
            </a:r>
            <a:r>
              <a:rPr lang="zh-CN" altLang="en-US" b="1" dirty="0"/>
              <a:t>初始化</a:t>
            </a:r>
            <a:r>
              <a:rPr lang="en-US" altLang="zh-CN" b="1" dirty="0"/>
              <a:t>VMCS</a:t>
            </a:r>
            <a:r>
              <a:rPr lang="zh-CN" altLang="en-US" dirty="0"/>
              <a:t>中的各个字段</a:t>
            </a:r>
            <a:endParaRPr lang="en-US" altLang="zh-CN" dirty="0"/>
          </a:p>
          <a:p>
            <a:pPr lvl="1"/>
            <a:r>
              <a:rPr lang="en-US" altLang="zh-CN" dirty="0"/>
              <a:t>KVM</a:t>
            </a:r>
            <a:r>
              <a:rPr lang="zh-CN" altLang="en-US" b="1" dirty="0"/>
              <a:t>为每个</a:t>
            </a:r>
            <a:r>
              <a:rPr lang="en-US" altLang="zh-CN" b="1" dirty="0"/>
              <a:t>vCPU</a:t>
            </a:r>
            <a:r>
              <a:rPr lang="zh-CN" altLang="en-US" b="1" dirty="0"/>
              <a:t>创建一个匿名文件</a:t>
            </a:r>
            <a:r>
              <a:rPr lang="zh-CN" altLang="en-US" dirty="0"/>
              <a:t>并将文件描述符返回给</a:t>
            </a:r>
            <a:r>
              <a:rPr lang="en-US" altLang="zh-CN" dirty="0"/>
              <a:t>QEMU</a:t>
            </a:r>
            <a:endParaRPr lang="zh-CN" altLang="en-US" dirty="0"/>
          </a:p>
        </p:txBody>
      </p:sp>
      <p:sp>
        <p:nvSpPr>
          <p:cNvPr id="3" name="标题 2">
            <a:extLst>
              <a:ext uri="{FF2B5EF4-FFF2-40B4-BE49-F238E27FC236}">
                <a16:creationId xmlns:a16="http://schemas.microsoft.com/office/drawing/2014/main" id="{D2238394-662F-4985-9C1E-C731DFD755C0}"/>
              </a:ext>
            </a:extLst>
          </p:cNvPr>
          <p:cNvSpPr>
            <a:spLocks noGrp="1"/>
          </p:cNvSpPr>
          <p:nvPr>
            <p:ph type="title"/>
          </p:nvPr>
        </p:nvSpPr>
        <p:spPr/>
        <p:txBody>
          <a:bodyPr/>
          <a:lstStyle/>
          <a:p>
            <a:r>
              <a:rPr lang="zh-CN" altLang="en-US" dirty="0"/>
              <a:t>创建</a:t>
            </a:r>
            <a:r>
              <a:rPr lang="en-US" altLang="zh-CN" dirty="0"/>
              <a:t>vCPU</a:t>
            </a:r>
            <a:endParaRPr lang="zh-CN" altLang="en-US" dirty="0"/>
          </a:p>
        </p:txBody>
      </p:sp>
      <p:pic>
        <p:nvPicPr>
          <p:cNvPr id="5" name="图片 4">
            <a:extLst>
              <a:ext uri="{FF2B5EF4-FFF2-40B4-BE49-F238E27FC236}">
                <a16:creationId xmlns:a16="http://schemas.microsoft.com/office/drawing/2014/main" id="{8B60C182-C48D-4AE1-BC74-0D620EB2F1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5590" y="1770894"/>
            <a:ext cx="4881005" cy="3797782"/>
          </a:xfrm>
          <a:prstGeom prst="rect">
            <a:avLst/>
          </a:prstGeom>
        </p:spPr>
      </p:pic>
    </p:spTree>
    <p:extLst>
      <p:ext uri="{BB962C8B-B14F-4D97-AF65-F5344CB8AC3E}">
        <p14:creationId xmlns:p14="http://schemas.microsoft.com/office/powerpoint/2010/main" val="3598034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61BD463-6E14-4F74-970E-5B316991BE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88" b="2478"/>
          <a:stretch/>
        </p:blipFill>
        <p:spPr>
          <a:xfrm>
            <a:off x="1920795" y="4018237"/>
            <a:ext cx="5302409" cy="2706516"/>
          </a:xfrm>
          <a:prstGeom prst="rect">
            <a:avLst/>
          </a:prstGeom>
        </p:spPr>
      </p:pic>
      <p:sp>
        <p:nvSpPr>
          <p:cNvPr id="2" name="内容占位符 1">
            <a:extLst>
              <a:ext uri="{FF2B5EF4-FFF2-40B4-BE49-F238E27FC236}">
                <a16:creationId xmlns:a16="http://schemas.microsoft.com/office/drawing/2014/main" id="{17924266-D606-45C7-9238-58245FEEB411}"/>
              </a:ext>
            </a:extLst>
          </p:cNvPr>
          <p:cNvSpPr>
            <a:spLocks noGrp="1"/>
          </p:cNvSpPr>
          <p:nvPr>
            <p:ph sz="quarter" idx="10"/>
          </p:nvPr>
        </p:nvSpPr>
        <p:spPr>
          <a:xfrm>
            <a:off x="494024" y="1662624"/>
            <a:ext cx="8550084" cy="2432965"/>
          </a:xfrm>
        </p:spPr>
        <p:txBody>
          <a:bodyPr>
            <a:normAutofit fontScale="70000" lnSpcReduction="20000"/>
          </a:bodyPr>
          <a:lstStyle/>
          <a:p>
            <a:r>
              <a:rPr lang="en-US" altLang="zh-CN" dirty="0"/>
              <a:t>vCPU</a:t>
            </a:r>
            <a:r>
              <a:rPr lang="zh-CN" altLang="en-US" dirty="0"/>
              <a:t>创建后，</a:t>
            </a:r>
            <a:r>
              <a:rPr lang="en-US" altLang="zh-CN" dirty="0"/>
              <a:t>QEMU</a:t>
            </a:r>
            <a:r>
              <a:rPr lang="zh-CN" altLang="en-US" dirty="0"/>
              <a:t>便可以通过</a:t>
            </a:r>
            <a:r>
              <a:rPr lang="en-US" altLang="zh-CN" dirty="0"/>
              <a:t>vCPU</a:t>
            </a:r>
            <a:r>
              <a:rPr lang="zh-CN" altLang="en-US" dirty="0"/>
              <a:t>文件描述符请求</a:t>
            </a:r>
            <a:r>
              <a:rPr lang="en-US" altLang="zh-CN" dirty="0"/>
              <a:t>KVM</a:t>
            </a:r>
            <a:r>
              <a:rPr lang="zh-CN" altLang="en-US" dirty="0"/>
              <a:t>运行</a:t>
            </a:r>
            <a:r>
              <a:rPr lang="en-US" altLang="zh-CN" dirty="0"/>
              <a:t>vCPU</a:t>
            </a:r>
            <a:r>
              <a:rPr lang="zh-CN" altLang="en-US" dirty="0"/>
              <a:t>，主要流程如下：</a:t>
            </a:r>
            <a:endParaRPr lang="en-US" altLang="zh-CN" dirty="0"/>
          </a:p>
          <a:p>
            <a:pPr lvl="1"/>
            <a:r>
              <a:rPr lang="en-US" altLang="zh-CN" dirty="0"/>
              <a:t>QEMU</a:t>
            </a:r>
            <a:r>
              <a:rPr lang="zh-CN" altLang="en-US" dirty="0"/>
              <a:t>通过</a:t>
            </a:r>
            <a:r>
              <a:rPr lang="en-US" altLang="zh-CN" dirty="0"/>
              <a:t>vCPU</a:t>
            </a:r>
            <a:r>
              <a:rPr lang="zh-CN" altLang="en-US" dirty="0"/>
              <a:t>文件描述符调用相应</a:t>
            </a:r>
            <a:r>
              <a:rPr lang="en-US" altLang="zh-CN" dirty="0"/>
              <a:t>KVM</a:t>
            </a:r>
            <a:r>
              <a:rPr lang="zh-CN" altLang="en-US" dirty="0"/>
              <a:t>接口</a:t>
            </a:r>
            <a:r>
              <a:rPr lang="zh-CN" altLang="en-US" b="1" dirty="0"/>
              <a:t>设置通用寄存器和段寄存器</a:t>
            </a:r>
            <a:r>
              <a:rPr lang="zh-CN" altLang="en-US" dirty="0"/>
              <a:t>的值</a:t>
            </a:r>
            <a:endParaRPr lang="en-US" altLang="zh-CN" dirty="0"/>
          </a:p>
          <a:p>
            <a:pPr lvl="1"/>
            <a:r>
              <a:rPr lang="en-US" altLang="zh-CN" dirty="0"/>
              <a:t>QEMU</a:t>
            </a:r>
            <a:r>
              <a:rPr lang="zh-CN" altLang="en-US" dirty="0"/>
              <a:t>通过</a:t>
            </a:r>
            <a:r>
              <a:rPr lang="en-US" altLang="zh-CN" dirty="0"/>
              <a:t>vCPU</a:t>
            </a:r>
            <a:r>
              <a:rPr lang="zh-CN" altLang="en-US" dirty="0"/>
              <a:t>文件描述符发起</a:t>
            </a:r>
            <a:r>
              <a:rPr lang="en-US" altLang="zh-CN" dirty="0"/>
              <a:t>KVM_RUN</a:t>
            </a:r>
            <a:r>
              <a:rPr lang="zh-CN" altLang="en-US" dirty="0"/>
              <a:t>请求陷入</a:t>
            </a:r>
            <a:r>
              <a:rPr lang="en-US" altLang="zh-CN" dirty="0"/>
              <a:t>KVM</a:t>
            </a:r>
          </a:p>
          <a:p>
            <a:pPr lvl="1"/>
            <a:r>
              <a:rPr lang="en-US" altLang="zh-CN" b="1" dirty="0"/>
              <a:t>KVM</a:t>
            </a:r>
            <a:r>
              <a:rPr lang="zh-CN" altLang="en-US" b="1" dirty="0"/>
              <a:t>检查当前是否有未处理的事件，如中断、异常等；若有，处理</a:t>
            </a:r>
            <a:r>
              <a:rPr lang="en-US" altLang="zh-CN" b="1" dirty="0"/>
              <a:t>	</a:t>
            </a:r>
            <a:r>
              <a:rPr lang="zh-CN" altLang="en-US" b="1" dirty="0"/>
              <a:t>这些事件</a:t>
            </a:r>
            <a:endParaRPr lang="en-US" altLang="zh-CN" b="1" dirty="0"/>
          </a:p>
          <a:p>
            <a:pPr lvl="1"/>
            <a:r>
              <a:rPr lang="zh-CN" altLang="en-US" dirty="0"/>
              <a:t>将宿主机状态保存至</a:t>
            </a:r>
            <a:r>
              <a:rPr lang="en-US" altLang="zh-CN" dirty="0"/>
              <a:t>VMCS</a:t>
            </a:r>
            <a:r>
              <a:rPr lang="zh-CN" altLang="en-US" dirty="0"/>
              <a:t>宿主机状态域</a:t>
            </a:r>
            <a:endParaRPr lang="en-US" altLang="zh-CN" dirty="0"/>
          </a:p>
          <a:p>
            <a:pPr lvl="1"/>
            <a:r>
              <a:rPr lang="zh-CN" altLang="en-US" b="1" dirty="0"/>
              <a:t>调用</a:t>
            </a:r>
            <a:r>
              <a:rPr lang="en-US" altLang="zh-CN" b="1" dirty="0" err="1"/>
              <a:t>vmlaunch</a:t>
            </a:r>
            <a:r>
              <a:rPr lang="zh-CN" altLang="en-US" b="1" dirty="0"/>
              <a:t>或</a:t>
            </a:r>
            <a:r>
              <a:rPr lang="en-US" altLang="zh-CN" b="1" dirty="0" err="1"/>
              <a:t>vmresume</a:t>
            </a:r>
            <a:r>
              <a:rPr lang="zh-CN" altLang="en-US" b="1" dirty="0"/>
              <a:t>指令</a:t>
            </a:r>
            <a:r>
              <a:rPr lang="zh-CN" altLang="en-US" dirty="0"/>
              <a:t>进入非根模式运行虚拟机代码</a:t>
            </a:r>
            <a:endParaRPr lang="en-US" altLang="zh-CN" dirty="0"/>
          </a:p>
          <a:p>
            <a:pPr lvl="1"/>
            <a:r>
              <a:rPr lang="zh-CN" altLang="en-US" dirty="0"/>
              <a:t>虚拟机执行敏感指令，触发</a:t>
            </a:r>
            <a:r>
              <a:rPr lang="en-US" altLang="zh-CN" dirty="0"/>
              <a:t>VM-Exit</a:t>
            </a:r>
            <a:r>
              <a:rPr lang="zh-CN" altLang="en-US" dirty="0"/>
              <a:t>陷入</a:t>
            </a:r>
            <a:r>
              <a:rPr lang="en-US" altLang="zh-CN" dirty="0"/>
              <a:t>KVM</a:t>
            </a:r>
          </a:p>
          <a:p>
            <a:pPr lvl="1"/>
            <a:r>
              <a:rPr lang="en-US" altLang="zh-CN" dirty="0"/>
              <a:t>KVM</a:t>
            </a:r>
            <a:r>
              <a:rPr lang="zh-CN" altLang="en-US" dirty="0"/>
              <a:t>从</a:t>
            </a:r>
            <a:r>
              <a:rPr lang="en-US" altLang="zh-CN" dirty="0"/>
              <a:t>VMCS</a:t>
            </a:r>
            <a:r>
              <a:rPr lang="zh-CN" altLang="en-US" dirty="0"/>
              <a:t>中</a:t>
            </a:r>
            <a:r>
              <a:rPr lang="zh-CN" altLang="en-US" b="1" dirty="0"/>
              <a:t>读取虚拟机退出原因并调用相应的处理函数</a:t>
            </a:r>
            <a:r>
              <a:rPr lang="zh-CN" altLang="en-US" dirty="0"/>
              <a:t>；若</a:t>
            </a:r>
            <a:r>
              <a:rPr lang="en-US" altLang="zh-CN" dirty="0"/>
              <a:t>KVM</a:t>
            </a:r>
            <a:r>
              <a:rPr lang="zh-CN" altLang="en-US" dirty="0"/>
              <a:t>无法处理，则退出至</a:t>
            </a:r>
            <a:r>
              <a:rPr lang="en-US" altLang="zh-CN" dirty="0"/>
              <a:t>QEMU</a:t>
            </a:r>
            <a:r>
              <a:rPr lang="zh-CN" altLang="en-US" dirty="0"/>
              <a:t>进行处理</a:t>
            </a:r>
            <a:endParaRPr lang="en-US" altLang="zh-CN" dirty="0"/>
          </a:p>
          <a:p>
            <a:pPr lvl="1"/>
            <a:r>
              <a:rPr lang="zh-CN" altLang="en-US" dirty="0"/>
              <a:t>处理完成后，回到第</a:t>
            </a:r>
            <a:r>
              <a:rPr lang="en-US" altLang="zh-CN" dirty="0"/>
              <a:t>2</a:t>
            </a:r>
            <a:r>
              <a:rPr lang="zh-CN" altLang="en-US" dirty="0"/>
              <a:t>步，如此循环往复</a:t>
            </a:r>
          </a:p>
        </p:txBody>
      </p:sp>
      <p:sp>
        <p:nvSpPr>
          <p:cNvPr id="3" name="标题 2">
            <a:extLst>
              <a:ext uri="{FF2B5EF4-FFF2-40B4-BE49-F238E27FC236}">
                <a16:creationId xmlns:a16="http://schemas.microsoft.com/office/drawing/2014/main" id="{89030A5F-1C3C-43CE-B9DB-804068BCB8B0}"/>
              </a:ext>
            </a:extLst>
          </p:cNvPr>
          <p:cNvSpPr>
            <a:spLocks noGrp="1"/>
          </p:cNvSpPr>
          <p:nvPr>
            <p:ph type="title"/>
          </p:nvPr>
        </p:nvSpPr>
        <p:spPr/>
        <p:txBody>
          <a:bodyPr/>
          <a:lstStyle/>
          <a:p>
            <a:r>
              <a:rPr lang="en-US" altLang="zh-CN" dirty="0"/>
              <a:t>vCPU</a:t>
            </a:r>
            <a:r>
              <a:rPr lang="zh-CN" altLang="en-US" dirty="0"/>
              <a:t>运行</a:t>
            </a:r>
          </a:p>
        </p:txBody>
      </p:sp>
    </p:spTree>
    <p:extLst>
      <p:ext uri="{BB962C8B-B14F-4D97-AF65-F5344CB8AC3E}">
        <p14:creationId xmlns:p14="http://schemas.microsoft.com/office/powerpoint/2010/main" val="164288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CPU</a:t>
            </a:r>
            <a:r>
              <a:rPr lang="zh-CN" altLang="en-US" sz="2400" dirty="0"/>
              <a:t>及中断虚拟化基本原理</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QEMU/KVM CPU</a:t>
            </a:r>
            <a:r>
              <a:rPr lang="zh-CN" altLang="en-US" sz="2400" dirty="0"/>
              <a:t>虚拟化实现</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QEMU/KVM </a:t>
            </a:r>
            <a:r>
              <a:rPr lang="zh-CN" altLang="en-US" sz="2400" dirty="0"/>
              <a:t>中断虚拟化实现</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GiantVM CPU</a:t>
            </a:r>
            <a:r>
              <a:rPr lang="zh-CN" altLang="en-US" sz="2400" dirty="0"/>
              <a:t>虚拟化</a:t>
            </a:r>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CPU</a:t>
            </a:r>
            <a:r>
              <a:rPr lang="zh-CN" altLang="en-US" sz="2400" dirty="0"/>
              <a:t>虚拟化研究现状</a:t>
            </a:r>
          </a:p>
        </p:txBody>
      </p:sp>
    </p:spTree>
    <p:extLst>
      <p:ext uri="{BB962C8B-B14F-4D97-AF65-F5344CB8AC3E}">
        <p14:creationId xmlns:p14="http://schemas.microsoft.com/office/powerpoint/2010/main" val="1337918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2786FE1C-75E8-46DB-9365-0821328DA909}"/>
              </a:ext>
            </a:extLst>
          </p:cNvPr>
          <p:cNvGraphicFramePr>
            <a:graphicFrameLocks noGrp="1"/>
          </p:cNvGraphicFramePr>
          <p:nvPr>
            <p:ph sz="quarter" idx="10"/>
            <p:extLst>
              <p:ext uri="{D42A27DB-BD31-4B8C-83A1-F6EECF244321}">
                <p14:modId xmlns:p14="http://schemas.microsoft.com/office/powerpoint/2010/main" val="124067561"/>
              </p:ext>
            </p:extLst>
          </p:nvPr>
        </p:nvGraphicFramePr>
        <p:xfrm>
          <a:off x="493713" y="1685925"/>
          <a:ext cx="8372475" cy="4729480"/>
        </p:xfrm>
        <a:graphic>
          <a:graphicData uri="http://schemas.openxmlformats.org/drawingml/2006/table">
            <a:tbl>
              <a:tblPr firstRow="1" bandRow="1">
                <a:tableStyleId>{5C22544A-7EE6-4342-B048-85BDC9FD1C3A}</a:tableStyleId>
              </a:tblPr>
              <a:tblGrid>
                <a:gridCol w="8372475">
                  <a:extLst>
                    <a:ext uri="{9D8B030D-6E8A-4147-A177-3AD203B41FA5}">
                      <a16:colId xmlns:a16="http://schemas.microsoft.com/office/drawing/2014/main" val="3139316931"/>
                    </a:ext>
                  </a:extLst>
                </a:gridCol>
              </a:tblGrid>
              <a:tr h="370840">
                <a:tc>
                  <a:txBody>
                    <a:bodyPr/>
                    <a:lstStyle/>
                    <a:p>
                      <a:r>
                        <a:rPr lang="en-US" altLang="zh-CN" sz="1800" dirty="0">
                          <a:solidFill>
                            <a:schemeClr val="tx1"/>
                          </a:solidFill>
                          <a:latin typeface="Courier New" panose="02070309020205020404" pitchFamily="49" charset="0"/>
                          <a:cs typeface="Courier New" panose="02070309020205020404" pitchFamily="49" charset="0"/>
                        </a:rPr>
                        <a:t>sample-</a:t>
                      </a:r>
                      <a:r>
                        <a:rPr lang="en-US" altLang="zh-CN" sz="1800" dirty="0" err="1">
                          <a:solidFill>
                            <a:schemeClr val="tx1"/>
                          </a:solidFill>
                          <a:latin typeface="Courier New" panose="02070309020205020404" pitchFamily="49" charset="0"/>
                          <a:cs typeface="Courier New" panose="02070309020205020404" pitchFamily="49" charset="0"/>
                        </a:rPr>
                        <a:t>qemu.c</a:t>
                      </a:r>
                      <a:endParaRPr lang="zh-CN" altLang="en-US" sz="1800" dirty="0">
                        <a:latin typeface="Courier New" panose="02070309020205020404" pitchFamily="49" charset="0"/>
                        <a:cs typeface="Courier New" panose="02070309020205020404" pitchFamily="49"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8906342"/>
                  </a:ext>
                </a:extLst>
              </a:tr>
              <a:tr h="370840">
                <a:tc>
                  <a:txBody>
                    <a:bodyPr/>
                    <a:lstStyle/>
                    <a:p>
                      <a:r>
                        <a:rPr lang="en-US" altLang="zh-CN" sz="1400" dirty="0">
                          <a:solidFill>
                            <a:schemeClr val="tx1"/>
                          </a:solidFill>
                          <a:latin typeface="Courier New" panose="02070309020205020404" pitchFamily="49" charset="0"/>
                          <a:cs typeface="Courier New" panose="02070309020205020404" pitchFamily="49" charset="0"/>
                        </a:rPr>
                        <a:t>int main(void){</a:t>
                      </a:r>
                    </a:p>
                    <a:p>
                      <a:r>
                        <a:rPr lang="en-US" altLang="zh-CN" sz="1400" dirty="0">
                          <a:solidFill>
                            <a:schemeClr val="tx1"/>
                          </a:solidFill>
                          <a:latin typeface="Courier New" panose="02070309020205020404" pitchFamily="49" charset="0"/>
                          <a:cs typeface="Courier New" panose="02070309020205020404" pitchFamily="49" charset="0"/>
                        </a:rPr>
                        <a:t>int </a:t>
                      </a:r>
                      <a:r>
                        <a:rPr lang="en-US" altLang="zh-CN" sz="1400" dirty="0" err="1">
                          <a:solidFill>
                            <a:schemeClr val="tx1"/>
                          </a:solidFill>
                          <a:latin typeface="Courier New" panose="02070309020205020404" pitchFamily="49" charset="0"/>
                          <a:cs typeface="Courier New" panose="02070309020205020404" pitchFamily="49" charset="0"/>
                        </a:rPr>
                        <a:t>kvm</a:t>
                      </a:r>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dirty="0" err="1">
                          <a:solidFill>
                            <a:schemeClr val="tx1"/>
                          </a:solidFill>
                          <a:latin typeface="Courier New" panose="02070309020205020404" pitchFamily="49" charset="0"/>
                          <a:cs typeface="Courier New" panose="02070309020205020404" pitchFamily="49" charset="0"/>
                        </a:rPr>
                        <a:t>vmfd</a:t>
                      </a:r>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dirty="0" err="1">
                          <a:solidFill>
                            <a:schemeClr val="tx1"/>
                          </a:solidFill>
                          <a:latin typeface="Courier New" panose="02070309020205020404" pitchFamily="49" charset="0"/>
                          <a:cs typeface="Courier New" panose="02070309020205020404" pitchFamily="49" charset="0"/>
                        </a:rPr>
                        <a:t>vcpufd</a:t>
                      </a:r>
                      <a:r>
                        <a:rPr lang="en-US" altLang="zh-CN" sz="1400" dirty="0">
                          <a:solidFill>
                            <a:schemeClr val="tx1"/>
                          </a:solidFill>
                          <a:latin typeface="Courier New" panose="02070309020205020404" pitchFamily="49" charset="0"/>
                          <a:cs typeface="Courier New" panose="02070309020205020404" pitchFamily="49" charset="0"/>
                        </a:rPr>
                        <a:t>, ret;</a:t>
                      </a:r>
                    </a:p>
                    <a:p>
                      <a:r>
                        <a:rPr lang="en-US" altLang="zh-CN" sz="1400" dirty="0">
                          <a:solidFill>
                            <a:schemeClr val="tx1"/>
                          </a:solidFill>
                          <a:latin typeface="Courier New" panose="02070309020205020404" pitchFamily="49" charset="0"/>
                          <a:cs typeface="Courier New" panose="02070309020205020404" pitchFamily="49" charset="0"/>
                        </a:rPr>
                        <a:t>    uint8_t *mem;</a:t>
                      </a:r>
                    </a:p>
                    <a:p>
                      <a:r>
                        <a:rPr lang="en-US" altLang="zh-CN" sz="1400" dirty="0">
                          <a:solidFill>
                            <a:schemeClr val="tx1"/>
                          </a:solidFill>
                          <a:latin typeface="Courier New" panose="02070309020205020404" pitchFamily="49" charset="0"/>
                          <a:cs typeface="Courier New" panose="02070309020205020404" pitchFamily="49" charset="0"/>
                        </a:rPr>
                        <a:t>    struct </a:t>
                      </a:r>
                      <a:r>
                        <a:rPr lang="en-US" altLang="zh-CN" sz="1400" dirty="0" err="1">
                          <a:solidFill>
                            <a:schemeClr val="tx1"/>
                          </a:solidFill>
                          <a:latin typeface="Courier New" panose="02070309020205020404" pitchFamily="49" charset="0"/>
                          <a:cs typeface="Courier New" panose="02070309020205020404" pitchFamily="49" charset="0"/>
                        </a:rPr>
                        <a:t>kvm_sregs</a:t>
                      </a:r>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dirty="0" err="1">
                          <a:solidFill>
                            <a:schemeClr val="tx1"/>
                          </a:solidFill>
                          <a:latin typeface="Courier New" panose="02070309020205020404" pitchFamily="49" charset="0"/>
                          <a:cs typeface="Courier New" panose="02070309020205020404" pitchFamily="49" charset="0"/>
                        </a:rPr>
                        <a:t>sregs</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dirty="0" err="1">
                          <a:solidFill>
                            <a:schemeClr val="tx1"/>
                          </a:solidFill>
                          <a:latin typeface="Courier New" panose="02070309020205020404" pitchFamily="49" charset="0"/>
                          <a:cs typeface="Courier New" panose="02070309020205020404" pitchFamily="49" charset="0"/>
                        </a:rPr>
                        <a:t>size_t</a:t>
                      </a:r>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dirty="0" err="1">
                          <a:solidFill>
                            <a:schemeClr val="tx1"/>
                          </a:solidFill>
                          <a:latin typeface="Courier New" panose="02070309020205020404" pitchFamily="49" charset="0"/>
                          <a:cs typeface="Courier New" panose="02070309020205020404" pitchFamily="49" charset="0"/>
                        </a:rPr>
                        <a:t>mmap_size</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struct </a:t>
                      </a:r>
                      <a:r>
                        <a:rPr lang="en-US" altLang="zh-CN" sz="1400" dirty="0" err="1">
                          <a:solidFill>
                            <a:schemeClr val="tx1"/>
                          </a:solidFill>
                          <a:latin typeface="Courier New" panose="02070309020205020404" pitchFamily="49" charset="0"/>
                          <a:cs typeface="Courier New" panose="02070309020205020404" pitchFamily="49" charset="0"/>
                        </a:rPr>
                        <a:t>kvm_run</a:t>
                      </a:r>
                      <a:r>
                        <a:rPr lang="en-US" altLang="zh-CN" sz="1400" dirty="0">
                          <a:solidFill>
                            <a:schemeClr val="tx1"/>
                          </a:solidFill>
                          <a:latin typeface="Courier New" panose="02070309020205020404" pitchFamily="49" charset="0"/>
                          <a:cs typeface="Courier New" panose="02070309020205020404" pitchFamily="49" charset="0"/>
                        </a:rPr>
                        <a:t> *run;</a:t>
                      </a:r>
                    </a:p>
                    <a:p>
                      <a:r>
                        <a:rPr lang="en-US" altLang="zh-CN" sz="1400" dirty="0">
                          <a:solidFill>
                            <a:schemeClr val="tx1"/>
                          </a:solidFill>
                          <a:latin typeface="Courier New" panose="02070309020205020404" pitchFamily="49" charset="0"/>
                          <a:cs typeface="Courier New" panose="02070309020205020404" pitchFamily="49" charset="0"/>
                        </a:rPr>
                        <a:t>    const uint8_t code[] = {</a:t>
                      </a:r>
                    </a:p>
                    <a:p>
                      <a:r>
                        <a:rPr lang="en-US" altLang="zh-CN" sz="1400" dirty="0">
                          <a:solidFill>
                            <a:schemeClr val="tx1"/>
                          </a:solidFill>
                          <a:latin typeface="Courier New" panose="02070309020205020404" pitchFamily="49" charset="0"/>
                          <a:cs typeface="Courier New" panose="02070309020205020404" pitchFamily="49" charset="0"/>
                        </a:rPr>
                        <a:t>        0xba, 0xf8, 0x03, /* mov $0x3f8, %dx */</a:t>
                      </a:r>
                    </a:p>
                    <a:p>
                      <a:r>
                        <a:rPr lang="en-US" altLang="zh-CN" sz="1400" dirty="0">
                          <a:solidFill>
                            <a:schemeClr val="tx1"/>
                          </a:solidFill>
                          <a:latin typeface="Courier New" panose="02070309020205020404" pitchFamily="49" charset="0"/>
                          <a:cs typeface="Courier New" panose="02070309020205020404" pitchFamily="49" charset="0"/>
                        </a:rPr>
                        <a:t>        0xb0, 'H',        /* mov $'H', %al */</a:t>
                      </a:r>
                    </a:p>
                    <a:p>
                      <a:r>
                        <a:rPr lang="en-US" altLang="zh-CN" sz="1400" dirty="0">
                          <a:solidFill>
                            <a:schemeClr val="tx1"/>
                          </a:solidFill>
                          <a:latin typeface="Courier New" panose="02070309020205020404" pitchFamily="49" charset="0"/>
                          <a:cs typeface="Courier New" panose="02070309020205020404" pitchFamily="49" charset="0"/>
                        </a:rPr>
                        <a:t>        0xee,             /* out %al, (%dx) */</a:t>
                      </a:r>
                    </a:p>
                    <a:p>
                      <a:r>
                        <a:rPr lang="en-US" altLang="zh-CN" sz="1400" dirty="0">
                          <a:solidFill>
                            <a:schemeClr val="tx1"/>
                          </a:solidFill>
                          <a:latin typeface="Courier New" panose="02070309020205020404" pitchFamily="49" charset="0"/>
                          <a:cs typeface="Courier New" panose="02070309020205020404" pitchFamily="49" charset="0"/>
                        </a:rPr>
                        <a:t>        …</a:t>
                      </a:r>
                    </a:p>
                    <a:p>
                      <a:r>
                        <a:rPr lang="en-US" altLang="zh-CN" sz="1400" dirty="0">
                          <a:solidFill>
                            <a:schemeClr val="tx1"/>
                          </a:solidFill>
                          <a:latin typeface="Courier New" panose="02070309020205020404" pitchFamily="49" charset="0"/>
                          <a:cs typeface="Courier New" panose="02070309020205020404" pitchFamily="49" charset="0"/>
                        </a:rPr>
                        <a:t>        0xf4,             /* </a:t>
                      </a:r>
                      <a:r>
                        <a:rPr lang="en-US" altLang="zh-CN" sz="1400" dirty="0" err="1">
                          <a:solidFill>
                            <a:schemeClr val="tx1"/>
                          </a:solidFill>
                          <a:latin typeface="Courier New" panose="02070309020205020404" pitchFamily="49" charset="0"/>
                          <a:cs typeface="Courier New" panose="02070309020205020404" pitchFamily="49" charset="0"/>
                        </a:rPr>
                        <a:t>hlt</a:t>
                      </a:r>
                      <a:r>
                        <a:rPr lang="en-US" altLang="zh-CN" sz="1400" dirty="0">
                          <a:solidFill>
                            <a:schemeClr val="tx1"/>
                          </a:solidFill>
                          <a:latin typeface="Courier New" panose="02070309020205020404" pitchFamily="49" charset="0"/>
                          <a:cs typeface="Courier New" panose="02070309020205020404" pitchFamily="49" charset="0"/>
                        </a:rPr>
                        <a:t> */</a:t>
                      </a:r>
                    </a:p>
                    <a:p>
                      <a:r>
                        <a:rPr lang="en-US" altLang="zh-CN" sz="1400" dirty="0">
                          <a:solidFill>
                            <a:schemeClr val="tx1"/>
                          </a:solidFill>
                          <a:latin typeface="Courier New" panose="02070309020205020404" pitchFamily="49" charset="0"/>
                          <a:cs typeface="Courier New" panose="02070309020205020404" pitchFamily="49" charset="0"/>
                        </a:rPr>
                        <a:t>    };  /* </a:t>
                      </a:r>
                      <a:r>
                        <a:rPr lang="zh-CN" altLang="en-US" sz="1400" dirty="0">
                          <a:solidFill>
                            <a:schemeClr val="tx1"/>
                          </a:solidFill>
                          <a:latin typeface="Courier New" panose="02070309020205020404" pitchFamily="49" charset="0"/>
                          <a:cs typeface="Courier New" panose="02070309020205020404" pitchFamily="49" charset="0"/>
                        </a:rPr>
                        <a:t>写入指定端口</a:t>
                      </a:r>
                      <a:r>
                        <a:rPr lang="en-US" altLang="zh-CN" sz="1400" dirty="0">
                          <a:solidFill>
                            <a:schemeClr val="tx1"/>
                          </a:solidFill>
                          <a:latin typeface="Courier New" panose="02070309020205020404" pitchFamily="49" charset="0"/>
                          <a:cs typeface="Courier New" panose="02070309020205020404" pitchFamily="49" charset="0"/>
                        </a:rPr>
                        <a:t>0x3f8</a:t>
                      </a:r>
                      <a:r>
                        <a:rPr lang="zh-CN" altLang="en-US" sz="1400" dirty="0">
                          <a:solidFill>
                            <a:schemeClr val="tx1"/>
                          </a:solidFill>
                          <a:latin typeface="Courier New" panose="02070309020205020404" pitchFamily="49" charset="0"/>
                          <a:cs typeface="Courier New" panose="02070309020205020404" pitchFamily="49" charset="0"/>
                        </a:rPr>
                        <a:t>，输出</a:t>
                      </a:r>
                      <a:r>
                        <a:rPr lang="en-US" altLang="zh-CN" sz="1400" dirty="0">
                          <a:solidFill>
                            <a:schemeClr val="tx1"/>
                          </a:solidFill>
                          <a:latin typeface="Courier New" panose="02070309020205020404" pitchFamily="49" charset="0"/>
                          <a:cs typeface="Courier New" panose="02070309020205020404" pitchFamily="49" charset="0"/>
                        </a:rPr>
                        <a:t>Hello, World</a:t>
                      </a:r>
                      <a:r>
                        <a:rPr lang="zh-CN" altLang="en-US" sz="1400" dirty="0">
                          <a:solidFill>
                            <a:schemeClr val="tx1"/>
                          </a:solidFill>
                          <a:latin typeface="Courier New" panose="02070309020205020404" pitchFamily="49" charset="0"/>
                          <a:cs typeface="Courier New" panose="02070309020205020404" pitchFamily="49" charset="0"/>
                        </a:rPr>
                        <a:t>！*</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dirty="0" err="1">
                          <a:solidFill>
                            <a:schemeClr val="tx1"/>
                          </a:solidFill>
                          <a:latin typeface="Courier New" panose="02070309020205020404" pitchFamily="49" charset="0"/>
                          <a:cs typeface="Courier New" panose="02070309020205020404" pitchFamily="49" charset="0"/>
                        </a:rPr>
                        <a:t>kvm</a:t>
                      </a:r>
                      <a:r>
                        <a:rPr lang="en-US" altLang="zh-CN" sz="1400" dirty="0">
                          <a:solidFill>
                            <a:schemeClr val="tx1"/>
                          </a:solidFill>
                          <a:latin typeface="Courier New" panose="02070309020205020404" pitchFamily="49" charset="0"/>
                          <a:cs typeface="Courier New" panose="02070309020205020404" pitchFamily="49" charset="0"/>
                        </a:rPr>
                        <a:t> = </a:t>
                      </a:r>
                      <a:r>
                        <a:rPr lang="en-US" altLang="zh-CN" sz="1400" b="1" dirty="0">
                          <a:solidFill>
                            <a:schemeClr val="tx1"/>
                          </a:solidFill>
                          <a:latin typeface="Courier New" panose="02070309020205020404" pitchFamily="49" charset="0"/>
                          <a:cs typeface="Courier New" panose="02070309020205020404" pitchFamily="49" charset="0"/>
                        </a:rPr>
                        <a:t>open("/dev/</a:t>
                      </a:r>
                      <a:r>
                        <a:rPr lang="en-US" altLang="zh-CN" sz="1400" b="1" dirty="0" err="1">
                          <a:solidFill>
                            <a:schemeClr val="tx1"/>
                          </a:solidFill>
                          <a:latin typeface="Courier New" panose="02070309020205020404" pitchFamily="49" charset="0"/>
                          <a:cs typeface="Courier New" panose="02070309020205020404" pitchFamily="49" charset="0"/>
                        </a:rPr>
                        <a:t>kvm</a:t>
                      </a:r>
                      <a:r>
                        <a:rPr lang="en-US" altLang="zh-CN" sz="1400" b="1" dirty="0">
                          <a:solidFill>
                            <a:schemeClr val="tx1"/>
                          </a:solidFill>
                          <a:latin typeface="Courier New" panose="02070309020205020404" pitchFamily="49" charset="0"/>
                          <a:cs typeface="Courier New" panose="02070309020205020404" pitchFamily="49" charset="0"/>
                        </a:rPr>
                        <a:t>", O_RDWR | O_CLOEXEC); </a:t>
                      </a:r>
                      <a:r>
                        <a:rPr lang="en-US" altLang="zh-CN" sz="1400" dirty="0">
                          <a:solidFill>
                            <a:schemeClr val="tx1"/>
                          </a:solidFill>
                          <a:latin typeface="Courier New" panose="02070309020205020404" pitchFamily="49" charset="0"/>
                          <a:cs typeface="Courier New" panose="02070309020205020404" pitchFamily="49" charset="0"/>
                        </a:rPr>
                        <a:t>/* </a:t>
                      </a:r>
                      <a:r>
                        <a:rPr lang="zh-CN" altLang="en-US" sz="1400" dirty="0">
                          <a:solidFill>
                            <a:schemeClr val="tx1"/>
                          </a:solidFill>
                          <a:latin typeface="Courier New" panose="02070309020205020404" pitchFamily="49" charset="0"/>
                          <a:cs typeface="Courier New" panose="02070309020205020404" pitchFamily="49" charset="0"/>
                        </a:rPr>
                        <a:t>打开</a:t>
                      </a:r>
                      <a:r>
                        <a:rPr lang="en-US" altLang="zh-CN" sz="1400" dirty="0">
                          <a:solidFill>
                            <a:schemeClr val="tx1"/>
                          </a:solidFill>
                          <a:latin typeface="Courier New" panose="02070309020205020404" pitchFamily="49" charset="0"/>
                          <a:cs typeface="Courier New" panose="02070309020205020404" pitchFamily="49" charset="0"/>
                        </a:rPr>
                        <a:t>KVM</a:t>
                      </a:r>
                      <a:r>
                        <a:rPr lang="zh-CN" altLang="en-US" sz="1400" dirty="0">
                          <a:solidFill>
                            <a:schemeClr val="tx1"/>
                          </a:solidFill>
                          <a:latin typeface="Courier New" panose="02070309020205020404" pitchFamily="49" charset="0"/>
                          <a:cs typeface="Courier New" panose="02070309020205020404" pitchFamily="49" charset="0"/>
                        </a:rPr>
                        <a:t>模块设备文件 *</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ret = </a:t>
                      </a:r>
                      <a:r>
                        <a:rPr lang="en-US" altLang="zh-CN" sz="1400" dirty="0" err="1">
                          <a:solidFill>
                            <a:schemeClr val="tx1"/>
                          </a:solidFill>
                          <a:latin typeface="Courier New" panose="02070309020205020404" pitchFamily="49" charset="0"/>
                          <a:cs typeface="Courier New" panose="02070309020205020404" pitchFamily="49" charset="0"/>
                        </a:rPr>
                        <a:t>ioctl</a:t>
                      </a:r>
                      <a:r>
                        <a:rPr lang="en-US" altLang="zh-CN" sz="1400" dirty="0">
                          <a:solidFill>
                            <a:schemeClr val="tx1"/>
                          </a:solidFill>
                          <a:latin typeface="Courier New" panose="02070309020205020404" pitchFamily="49" charset="0"/>
                          <a:cs typeface="Courier New" panose="02070309020205020404" pitchFamily="49" charset="0"/>
                        </a:rPr>
                        <a:t>(</a:t>
                      </a:r>
                      <a:r>
                        <a:rPr lang="en-US" altLang="zh-CN" sz="1400" dirty="0" err="1">
                          <a:solidFill>
                            <a:schemeClr val="tx1"/>
                          </a:solidFill>
                          <a:latin typeface="Courier New" panose="02070309020205020404" pitchFamily="49" charset="0"/>
                          <a:cs typeface="Courier New" panose="02070309020205020404" pitchFamily="49" charset="0"/>
                        </a:rPr>
                        <a:t>kvm</a:t>
                      </a:r>
                      <a:r>
                        <a:rPr lang="en-US" altLang="zh-CN" sz="1400" dirty="0">
                          <a:solidFill>
                            <a:schemeClr val="tx1"/>
                          </a:solidFill>
                          <a:latin typeface="Courier New" panose="02070309020205020404" pitchFamily="49" charset="0"/>
                          <a:cs typeface="Courier New" panose="02070309020205020404" pitchFamily="49" charset="0"/>
                        </a:rPr>
                        <a:t>, KVM_GET_API_VERSION, NULL);/* </a:t>
                      </a:r>
                      <a:r>
                        <a:rPr lang="zh-CN" altLang="en-US" sz="1400" dirty="0">
                          <a:solidFill>
                            <a:schemeClr val="tx1"/>
                          </a:solidFill>
                          <a:latin typeface="Courier New" panose="02070309020205020404" pitchFamily="49" charset="0"/>
                          <a:cs typeface="Courier New" panose="02070309020205020404" pitchFamily="49" charset="0"/>
                        </a:rPr>
                        <a:t>获取</a:t>
                      </a:r>
                      <a:r>
                        <a:rPr lang="en-US" altLang="zh-CN" sz="1400" dirty="0">
                          <a:solidFill>
                            <a:schemeClr val="tx1"/>
                          </a:solidFill>
                          <a:latin typeface="Courier New" panose="02070309020205020404" pitchFamily="49" charset="0"/>
                          <a:cs typeface="Courier New" panose="02070309020205020404" pitchFamily="49" charset="0"/>
                        </a:rPr>
                        <a:t>KVM API</a:t>
                      </a:r>
                      <a:r>
                        <a:rPr lang="zh-CN" altLang="en-US" sz="1400" dirty="0">
                          <a:solidFill>
                            <a:schemeClr val="tx1"/>
                          </a:solidFill>
                          <a:latin typeface="Courier New" panose="02070309020205020404" pitchFamily="49" charset="0"/>
                          <a:cs typeface="Courier New" panose="02070309020205020404" pitchFamily="49" charset="0"/>
                        </a:rPr>
                        <a:t>版本 *</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 </a:t>
                      </a:r>
                      <a:r>
                        <a:rPr lang="zh-CN" altLang="en-US" sz="1400" dirty="0">
                          <a:solidFill>
                            <a:schemeClr val="tx1"/>
                          </a:solidFill>
                          <a:latin typeface="Courier New" panose="02070309020205020404" pitchFamily="49" charset="0"/>
                          <a:cs typeface="Courier New" panose="02070309020205020404" pitchFamily="49" charset="0"/>
                        </a:rPr>
                        <a:t>创建虚拟机获得虚拟机文件描述符 *</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b="1" dirty="0" err="1">
                          <a:solidFill>
                            <a:schemeClr val="tx1"/>
                          </a:solidFill>
                          <a:latin typeface="Courier New" panose="02070309020205020404" pitchFamily="49" charset="0"/>
                          <a:cs typeface="Courier New" panose="02070309020205020404" pitchFamily="49" charset="0"/>
                        </a:rPr>
                        <a:t>vmfd</a:t>
                      </a:r>
                      <a:r>
                        <a:rPr lang="en-US" altLang="zh-CN" sz="1400" b="1" dirty="0">
                          <a:solidFill>
                            <a:schemeClr val="tx1"/>
                          </a:solidFill>
                          <a:latin typeface="Courier New" panose="02070309020205020404" pitchFamily="49" charset="0"/>
                          <a:cs typeface="Courier New" panose="02070309020205020404" pitchFamily="49" charset="0"/>
                        </a:rPr>
                        <a:t> = </a:t>
                      </a:r>
                      <a:r>
                        <a:rPr lang="en-US" altLang="zh-CN" sz="1400" b="1" dirty="0" err="1">
                          <a:solidFill>
                            <a:schemeClr val="tx1"/>
                          </a:solidFill>
                          <a:latin typeface="Courier New" panose="02070309020205020404" pitchFamily="49" charset="0"/>
                          <a:cs typeface="Courier New" panose="02070309020205020404" pitchFamily="49" charset="0"/>
                        </a:rPr>
                        <a:t>ioctl</a:t>
                      </a:r>
                      <a:r>
                        <a:rPr lang="en-US" altLang="zh-CN" sz="1400" b="1" dirty="0">
                          <a:solidFill>
                            <a:schemeClr val="tx1"/>
                          </a:solidFill>
                          <a:latin typeface="Courier New" panose="02070309020205020404" pitchFamily="49" charset="0"/>
                          <a:cs typeface="Courier New" panose="02070309020205020404" pitchFamily="49" charset="0"/>
                        </a:rPr>
                        <a:t>(</a:t>
                      </a:r>
                      <a:r>
                        <a:rPr lang="en-US" altLang="zh-CN" sz="1400" b="1" dirty="0" err="1">
                          <a:solidFill>
                            <a:schemeClr val="tx1"/>
                          </a:solidFill>
                          <a:latin typeface="Courier New" panose="02070309020205020404" pitchFamily="49" charset="0"/>
                          <a:cs typeface="Courier New" panose="02070309020205020404" pitchFamily="49" charset="0"/>
                        </a:rPr>
                        <a:t>kvm</a:t>
                      </a:r>
                      <a:r>
                        <a:rPr lang="en-US" altLang="zh-CN" sz="1400" b="1" dirty="0">
                          <a:solidFill>
                            <a:schemeClr val="tx1"/>
                          </a:solidFill>
                          <a:latin typeface="Courier New" panose="02070309020205020404" pitchFamily="49" charset="0"/>
                          <a:cs typeface="Courier New" panose="02070309020205020404" pitchFamily="49" charset="0"/>
                        </a:rPr>
                        <a:t>, KVM_CREATE_VM, (unsigned long)0); </a:t>
                      </a:r>
                    </a:p>
                    <a:p>
                      <a:r>
                        <a:rPr lang="en-US" altLang="zh-CN" sz="1400" kern="1200" dirty="0">
                          <a:solidFill>
                            <a:schemeClr val="dk1"/>
                          </a:solidFill>
                          <a:effectLst/>
                          <a:latin typeface="Courier New" panose="02070309020205020404" pitchFamily="49" charset="0"/>
                          <a:ea typeface="+mn-ea"/>
                          <a:cs typeface="Courier New" panose="02070309020205020404" pitchFamily="49" charset="0"/>
                        </a:rPr>
                        <a:t>    /* </a:t>
                      </a:r>
                      <a:r>
                        <a:rPr lang="zh-CN" altLang="zh-CN" sz="1400" kern="1200" dirty="0">
                          <a:solidFill>
                            <a:schemeClr val="dk1"/>
                          </a:solidFill>
                          <a:effectLst/>
                          <a:latin typeface="Courier New" panose="02070309020205020404" pitchFamily="49" charset="0"/>
                          <a:ea typeface="+mn-ea"/>
                          <a:cs typeface="Courier New" panose="02070309020205020404" pitchFamily="49" charset="0"/>
                        </a:rPr>
                        <a:t>分配</a:t>
                      </a:r>
                      <a:r>
                        <a:rPr lang="en-US" altLang="zh-CN" sz="1400" kern="1200" dirty="0">
                          <a:solidFill>
                            <a:schemeClr val="dk1"/>
                          </a:solidFill>
                          <a:effectLst/>
                          <a:latin typeface="Courier New" panose="02070309020205020404" pitchFamily="49" charset="0"/>
                          <a:ea typeface="+mn-ea"/>
                          <a:cs typeface="Courier New" panose="02070309020205020404" pitchFamily="49" charset="0"/>
                        </a:rPr>
                        <a:t>4KB</a:t>
                      </a:r>
                      <a:r>
                        <a:rPr lang="zh-CN" altLang="zh-CN" sz="1400" kern="1200" dirty="0">
                          <a:solidFill>
                            <a:schemeClr val="dk1"/>
                          </a:solidFill>
                          <a:effectLst/>
                          <a:latin typeface="Courier New" panose="02070309020205020404" pitchFamily="49" charset="0"/>
                          <a:ea typeface="+mn-ea"/>
                          <a:cs typeface="Courier New" panose="02070309020205020404" pitchFamily="49" charset="0"/>
                        </a:rPr>
                        <a:t>大小的内存空间存放二进制代码</a:t>
                      </a:r>
                      <a:r>
                        <a:rPr lang="en-US" altLang="zh-CN" sz="1400" kern="1200" dirty="0">
                          <a:solidFill>
                            <a:schemeClr val="dk1"/>
                          </a:solidFill>
                          <a:effectLst/>
                          <a:latin typeface="Courier New" panose="02070309020205020404" pitchFamily="49" charset="0"/>
                          <a:ea typeface="+mn-ea"/>
                          <a:cs typeface="Courier New" panose="02070309020205020404" pitchFamily="49" charset="0"/>
                        </a:rPr>
                        <a:t> */</a:t>
                      </a:r>
                      <a:endParaRPr lang="zh-CN" altLang="zh-CN" sz="1400" kern="1200" dirty="0">
                        <a:solidFill>
                          <a:schemeClr val="dk1"/>
                        </a:solidFill>
                        <a:effectLst/>
                        <a:latin typeface="Courier New" panose="02070309020205020404" pitchFamily="49" charset="0"/>
                        <a:ea typeface="+mn-ea"/>
                        <a:cs typeface="Courier New" panose="02070309020205020404" pitchFamily="49" charset="0"/>
                      </a:endParaRPr>
                    </a:p>
                    <a:p>
                      <a:r>
                        <a:rPr lang="en-US" altLang="zh-CN" sz="1400" kern="1200" dirty="0">
                          <a:solidFill>
                            <a:schemeClr val="dk1"/>
                          </a:solidFill>
                          <a:effectLst/>
                          <a:latin typeface="Courier New" panose="02070309020205020404" pitchFamily="49" charset="0"/>
                          <a:ea typeface="+mn-ea"/>
                          <a:cs typeface="Courier New" panose="02070309020205020404" pitchFamily="49" charset="0"/>
                        </a:rPr>
                        <a:t>    mem = </a:t>
                      </a:r>
                      <a:r>
                        <a:rPr lang="en-US" altLang="zh-CN" sz="1400" b="1" kern="1200" dirty="0" err="1">
                          <a:solidFill>
                            <a:schemeClr val="dk1"/>
                          </a:solidFill>
                          <a:effectLst/>
                          <a:latin typeface="Courier New" panose="02070309020205020404" pitchFamily="49" charset="0"/>
                          <a:ea typeface="+mn-ea"/>
                          <a:cs typeface="Courier New" panose="02070309020205020404" pitchFamily="49" charset="0"/>
                        </a:rPr>
                        <a:t>mmap</a:t>
                      </a:r>
                      <a:r>
                        <a:rPr lang="en-US" altLang="zh-CN" sz="1400" b="1" kern="1200" dirty="0">
                          <a:solidFill>
                            <a:schemeClr val="dk1"/>
                          </a:solidFill>
                          <a:effectLst/>
                          <a:latin typeface="Courier New" panose="02070309020205020404" pitchFamily="49" charset="0"/>
                          <a:ea typeface="+mn-ea"/>
                          <a:cs typeface="Courier New" panose="02070309020205020404" pitchFamily="49" charset="0"/>
                        </a:rPr>
                        <a:t>(NULL, 0x1000, PROT_READ | PROT_WRITE, </a:t>
                      </a:r>
                      <a:endParaRPr lang="zh-CN" altLang="zh-CN" sz="1400" kern="1200" dirty="0">
                        <a:solidFill>
                          <a:schemeClr val="dk1"/>
                        </a:solidFill>
                        <a:effectLst/>
                        <a:latin typeface="Courier New" panose="02070309020205020404" pitchFamily="49" charset="0"/>
                        <a:ea typeface="+mn-ea"/>
                        <a:cs typeface="Courier New" panose="02070309020205020404" pitchFamily="49" charset="0"/>
                      </a:endParaRPr>
                    </a:p>
                    <a:p>
                      <a:r>
                        <a:rPr lang="en-US" altLang="zh-CN" sz="1400" b="1" kern="1200" dirty="0">
                          <a:solidFill>
                            <a:schemeClr val="dk1"/>
                          </a:solidFill>
                          <a:effectLst/>
                          <a:latin typeface="Courier New" panose="02070309020205020404" pitchFamily="49" charset="0"/>
                          <a:ea typeface="+mn-ea"/>
                          <a:cs typeface="Courier New" panose="02070309020205020404" pitchFamily="49" charset="0"/>
                        </a:rPr>
                        <a:t>               MAP_SHARED | MAP_ANONYMOUS, -1, 0);</a:t>
                      </a:r>
                      <a:r>
                        <a:rPr lang="en-US" altLang="zh-CN" sz="1400" kern="1200" dirty="0">
                          <a:solidFill>
                            <a:schemeClr val="dk1"/>
                          </a:solidFill>
                          <a:effectLst/>
                          <a:latin typeface="Courier New" panose="02070309020205020404" pitchFamily="49" charset="0"/>
                          <a:ea typeface="+mn-ea"/>
                          <a:cs typeface="Courier New" panose="02070309020205020404" pitchFamily="49" charset="0"/>
                        </a:rPr>
                        <a:t> </a:t>
                      </a:r>
                      <a:endParaRPr lang="zh-CN" altLang="en-US" sz="1400" dirty="0">
                        <a:solidFill>
                          <a:schemeClr val="tx1"/>
                        </a:solidFill>
                        <a:latin typeface="Courier New" panose="02070309020205020404" pitchFamily="49" charset="0"/>
                        <a:cs typeface="Courier New" panose="02070309020205020404" pitchFamily="49"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24197603"/>
                  </a:ext>
                </a:extLst>
              </a:tr>
            </a:tbl>
          </a:graphicData>
        </a:graphic>
      </p:graphicFrame>
      <p:sp>
        <p:nvSpPr>
          <p:cNvPr id="3" name="标题 2">
            <a:extLst>
              <a:ext uri="{FF2B5EF4-FFF2-40B4-BE49-F238E27FC236}">
                <a16:creationId xmlns:a16="http://schemas.microsoft.com/office/drawing/2014/main" id="{1540014D-1704-4880-A473-B3A8BB2783B4}"/>
              </a:ext>
            </a:extLst>
          </p:cNvPr>
          <p:cNvSpPr>
            <a:spLocks noGrp="1"/>
          </p:cNvSpPr>
          <p:nvPr>
            <p:ph type="title"/>
          </p:nvPr>
        </p:nvSpPr>
        <p:spPr/>
        <p:txBody>
          <a:bodyPr/>
          <a:lstStyle/>
          <a:p>
            <a:r>
              <a:rPr lang="zh-CN" altLang="en-US" dirty="0"/>
              <a:t>实验：</a:t>
            </a:r>
            <a:r>
              <a:rPr lang="en-US" altLang="zh-CN" dirty="0"/>
              <a:t>sample-</a:t>
            </a:r>
            <a:r>
              <a:rPr lang="en-US" altLang="zh-CN" dirty="0" err="1"/>
              <a:t>qemu</a:t>
            </a:r>
            <a:endParaRPr lang="zh-CN" altLang="en-US" dirty="0"/>
          </a:p>
        </p:txBody>
      </p:sp>
    </p:spTree>
    <p:extLst>
      <p:ext uri="{BB962C8B-B14F-4D97-AF65-F5344CB8AC3E}">
        <p14:creationId xmlns:p14="http://schemas.microsoft.com/office/powerpoint/2010/main" val="823589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6F6E9E1-DCA2-4C62-A3DC-61E637E6FB3B}"/>
              </a:ext>
            </a:extLst>
          </p:cNvPr>
          <p:cNvSpPr>
            <a:spLocks noGrp="1"/>
          </p:cNvSpPr>
          <p:nvPr>
            <p:ph type="title"/>
          </p:nvPr>
        </p:nvSpPr>
        <p:spPr/>
        <p:txBody>
          <a:bodyPr/>
          <a:lstStyle/>
          <a:p>
            <a:r>
              <a:rPr lang="zh-CN" altLang="en-US" dirty="0"/>
              <a:t>实验：</a:t>
            </a:r>
            <a:r>
              <a:rPr lang="en-US" altLang="zh-CN" dirty="0"/>
              <a:t>sample-</a:t>
            </a:r>
            <a:r>
              <a:rPr lang="en-US" altLang="zh-CN" dirty="0" err="1"/>
              <a:t>qemu</a:t>
            </a:r>
            <a:endParaRPr lang="zh-CN" altLang="en-US" dirty="0"/>
          </a:p>
        </p:txBody>
      </p:sp>
      <p:graphicFrame>
        <p:nvGraphicFramePr>
          <p:cNvPr id="4" name="内容占位符 3">
            <a:extLst>
              <a:ext uri="{FF2B5EF4-FFF2-40B4-BE49-F238E27FC236}">
                <a16:creationId xmlns:a16="http://schemas.microsoft.com/office/drawing/2014/main" id="{0C953AED-70AE-41DE-912D-3983604F9F16}"/>
              </a:ext>
            </a:extLst>
          </p:cNvPr>
          <p:cNvGraphicFramePr>
            <a:graphicFrameLocks noGrp="1"/>
          </p:cNvGraphicFramePr>
          <p:nvPr>
            <p:ph sz="quarter" idx="10"/>
            <p:extLst>
              <p:ext uri="{D42A27DB-BD31-4B8C-83A1-F6EECF244321}">
                <p14:modId xmlns:p14="http://schemas.microsoft.com/office/powerpoint/2010/main" val="1418341076"/>
              </p:ext>
            </p:extLst>
          </p:nvPr>
        </p:nvGraphicFramePr>
        <p:xfrm>
          <a:off x="493713" y="1685925"/>
          <a:ext cx="8372475" cy="4729480"/>
        </p:xfrm>
        <a:graphic>
          <a:graphicData uri="http://schemas.openxmlformats.org/drawingml/2006/table">
            <a:tbl>
              <a:tblPr firstRow="1" bandRow="1">
                <a:tableStyleId>{5C22544A-7EE6-4342-B048-85BDC9FD1C3A}</a:tableStyleId>
              </a:tblPr>
              <a:tblGrid>
                <a:gridCol w="8372475">
                  <a:extLst>
                    <a:ext uri="{9D8B030D-6E8A-4147-A177-3AD203B41FA5}">
                      <a16:colId xmlns:a16="http://schemas.microsoft.com/office/drawing/2014/main" val="3139316931"/>
                    </a:ext>
                  </a:extLst>
                </a:gridCol>
              </a:tblGrid>
              <a:tr h="370840">
                <a:tc>
                  <a:txBody>
                    <a:bodyPr/>
                    <a:lstStyle/>
                    <a:p>
                      <a:r>
                        <a:rPr lang="en-US" altLang="zh-CN" sz="1800" dirty="0">
                          <a:solidFill>
                            <a:schemeClr val="tx1"/>
                          </a:solidFill>
                          <a:latin typeface="Courier New" panose="02070309020205020404" pitchFamily="49" charset="0"/>
                          <a:cs typeface="Courier New" panose="02070309020205020404" pitchFamily="49" charset="0"/>
                        </a:rPr>
                        <a:t>sample-</a:t>
                      </a:r>
                      <a:r>
                        <a:rPr lang="en-US" altLang="zh-CN" sz="1800" dirty="0" err="1">
                          <a:solidFill>
                            <a:schemeClr val="tx1"/>
                          </a:solidFill>
                          <a:latin typeface="Courier New" panose="02070309020205020404" pitchFamily="49" charset="0"/>
                          <a:cs typeface="Courier New" panose="02070309020205020404" pitchFamily="49" charset="0"/>
                        </a:rPr>
                        <a:t>qemu.c</a:t>
                      </a:r>
                      <a:endParaRPr lang="zh-CN" altLang="en-US" sz="1800" dirty="0">
                        <a:latin typeface="Courier New" panose="02070309020205020404" pitchFamily="49" charset="0"/>
                        <a:cs typeface="Courier New" panose="02070309020205020404" pitchFamily="49"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8906342"/>
                  </a:ext>
                </a:extLst>
              </a:tr>
              <a:tr h="370840">
                <a:tc>
                  <a:txBody>
                    <a:bodyPr/>
                    <a:lstStyle/>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dirty="0" err="1">
                          <a:solidFill>
                            <a:schemeClr val="tx1"/>
                          </a:solidFill>
                          <a:latin typeface="Courier New" panose="02070309020205020404" pitchFamily="49" charset="0"/>
                          <a:cs typeface="Courier New" panose="02070309020205020404" pitchFamily="49" charset="0"/>
                        </a:rPr>
                        <a:t>memcpy</a:t>
                      </a:r>
                      <a:r>
                        <a:rPr lang="en-US" altLang="zh-CN" sz="1400" dirty="0">
                          <a:solidFill>
                            <a:schemeClr val="tx1"/>
                          </a:solidFill>
                          <a:latin typeface="Courier New" panose="02070309020205020404" pitchFamily="49" charset="0"/>
                          <a:cs typeface="Courier New" panose="02070309020205020404" pitchFamily="49" charset="0"/>
                        </a:rPr>
                        <a:t>(mem, code, </a:t>
                      </a:r>
                      <a:r>
                        <a:rPr lang="en-US" altLang="zh-CN" sz="1400" dirty="0" err="1">
                          <a:solidFill>
                            <a:schemeClr val="tx1"/>
                          </a:solidFill>
                          <a:latin typeface="Courier New" panose="02070309020205020404" pitchFamily="49" charset="0"/>
                          <a:cs typeface="Courier New" panose="02070309020205020404" pitchFamily="49" charset="0"/>
                        </a:rPr>
                        <a:t>sizeof</a:t>
                      </a:r>
                      <a:r>
                        <a:rPr lang="en-US" altLang="zh-CN" sz="1400" dirty="0">
                          <a:solidFill>
                            <a:schemeClr val="tx1"/>
                          </a:solidFill>
                          <a:latin typeface="Courier New" panose="02070309020205020404" pitchFamily="49" charset="0"/>
                          <a:cs typeface="Courier New" panose="02070309020205020404" pitchFamily="49" charset="0"/>
                        </a:rPr>
                        <a:t>(code)); /* </a:t>
                      </a:r>
                      <a:r>
                        <a:rPr lang="zh-CN" altLang="en-US" sz="1400" dirty="0">
                          <a:solidFill>
                            <a:schemeClr val="tx1"/>
                          </a:solidFill>
                          <a:latin typeface="Courier New" panose="02070309020205020404" pitchFamily="49" charset="0"/>
                          <a:cs typeface="Courier New" panose="02070309020205020404" pitchFamily="49" charset="0"/>
                        </a:rPr>
                        <a:t>将二进制代码拷贝至分配的内存页中 *</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struct </a:t>
                      </a:r>
                      <a:r>
                        <a:rPr lang="en-US" altLang="zh-CN" sz="1400" dirty="0" err="1">
                          <a:solidFill>
                            <a:schemeClr val="tx1"/>
                          </a:solidFill>
                          <a:latin typeface="Courier New" panose="02070309020205020404" pitchFamily="49" charset="0"/>
                          <a:cs typeface="Courier New" panose="02070309020205020404" pitchFamily="49" charset="0"/>
                        </a:rPr>
                        <a:t>kvm_userspace_memory_region</a:t>
                      </a:r>
                      <a:r>
                        <a:rPr lang="en-US" altLang="zh-CN" sz="1400" dirty="0">
                          <a:solidFill>
                            <a:schemeClr val="tx1"/>
                          </a:solidFill>
                          <a:latin typeface="Courier New" panose="02070309020205020404" pitchFamily="49" charset="0"/>
                          <a:cs typeface="Courier New" panose="02070309020205020404" pitchFamily="49" charset="0"/>
                        </a:rPr>
                        <a:t> region = {</a:t>
                      </a:r>
                    </a:p>
                    <a:p>
                      <a:r>
                        <a:rPr lang="en-US" altLang="zh-CN" sz="1400" dirty="0">
                          <a:solidFill>
                            <a:schemeClr val="tx1"/>
                          </a:solidFill>
                          <a:latin typeface="Courier New" panose="02070309020205020404" pitchFamily="49" charset="0"/>
                          <a:cs typeface="Courier New" panose="02070309020205020404" pitchFamily="49" charset="0"/>
                        </a:rPr>
                        <a:t>        .slot = 0,</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b="1" dirty="0">
                          <a:solidFill>
                            <a:schemeClr val="tx1"/>
                          </a:solidFill>
                          <a:latin typeface="Courier New" panose="02070309020205020404" pitchFamily="49" charset="0"/>
                          <a:cs typeface="Courier New" panose="02070309020205020404" pitchFamily="49" charset="0"/>
                        </a:rPr>
                        <a:t>.</a:t>
                      </a:r>
                      <a:r>
                        <a:rPr lang="en-US" altLang="zh-CN" sz="1400" b="1" dirty="0" err="1">
                          <a:solidFill>
                            <a:schemeClr val="tx1"/>
                          </a:solidFill>
                          <a:latin typeface="Courier New" panose="02070309020205020404" pitchFamily="49" charset="0"/>
                          <a:cs typeface="Courier New" panose="02070309020205020404" pitchFamily="49" charset="0"/>
                        </a:rPr>
                        <a:t>guest_phys_addr</a:t>
                      </a:r>
                      <a:r>
                        <a:rPr lang="en-US" altLang="zh-CN" sz="1400" b="1" dirty="0">
                          <a:solidFill>
                            <a:schemeClr val="tx1"/>
                          </a:solidFill>
                          <a:latin typeface="Courier New" panose="02070309020205020404" pitchFamily="49" charset="0"/>
                          <a:cs typeface="Courier New" panose="02070309020205020404" pitchFamily="49" charset="0"/>
                        </a:rPr>
                        <a:t> = 0x1000,</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dirty="0" err="1">
                          <a:solidFill>
                            <a:schemeClr val="tx1"/>
                          </a:solidFill>
                          <a:latin typeface="Courier New" panose="02070309020205020404" pitchFamily="49" charset="0"/>
                          <a:cs typeface="Courier New" panose="02070309020205020404" pitchFamily="49" charset="0"/>
                        </a:rPr>
                        <a:t>memory_size</a:t>
                      </a:r>
                      <a:r>
                        <a:rPr lang="en-US" altLang="zh-CN" sz="1400" dirty="0">
                          <a:solidFill>
                            <a:schemeClr val="tx1"/>
                          </a:solidFill>
                          <a:latin typeface="Courier New" panose="02070309020205020404" pitchFamily="49" charset="0"/>
                          <a:cs typeface="Courier New" panose="02070309020205020404" pitchFamily="49" charset="0"/>
                        </a:rPr>
                        <a:t> = 0x1000,</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b="1" dirty="0">
                          <a:solidFill>
                            <a:schemeClr val="tx1"/>
                          </a:solidFill>
                          <a:latin typeface="Courier New" panose="02070309020205020404" pitchFamily="49" charset="0"/>
                          <a:cs typeface="Courier New" panose="02070309020205020404" pitchFamily="49" charset="0"/>
                        </a:rPr>
                        <a:t>.</a:t>
                      </a:r>
                      <a:r>
                        <a:rPr lang="en-US" altLang="zh-CN" sz="1400" b="1" dirty="0" err="1">
                          <a:solidFill>
                            <a:schemeClr val="tx1"/>
                          </a:solidFill>
                          <a:latin typeface="Courier New" panose="02070309020205020404" pitchFamily="49" charset="0"/>
                          <a:cs typeface="Courier New" panose="02070309020205020404" pitchFamily="49" charset="0"/>
                        </a:rPr>
                        <a:t>userspace_addr</a:t>
                      </a:r>
                      <a:r>
                        <a:rPr lang="en-US" altLang="zh-CN" sz="1400" b="1" dirty="0">
                          <a:solidFill>
                            <a:schemeClr val="tx1"/>
                          </a:solidFill>
                          <a:latin typeface="Courier New" panose="02070309020205020404" pitchFamily="49" charset="0"/>
                          <a:cs typeface="Courier New" panose="02070309020205020404" pitchFamily="49" charset="0"/>
                        </a:rPr>
                        <a:t> = (uint64_t)mem,</a:t>
                      </a:r>
                    </a:p>
                    <a:p>
                      <a:r>
                        <a:rPr lang="en-US" altLang="zh-CN" sz="1400" dirty="0">
                          <a:solidFill>
                            <a:schemeClr val="tx1"/>
                          </a:solidFill>
                          <a:latin typeface="Courier New" panose="02070309020205020404" pitchFamily="49" charset="0"/>
                          <a:cs typeface="Courier New" panose="02070309020205020404" pitchFamily="49" charset="0"/>
                        </a:rPr>
                        <a:t>    };  /* </a:t>
                      </a:r>
                      <a:r>
                        <a:rPr lang="zh-CN" altLang="en-US" sz="1400" dirty="0">
                          <a:solidFill>
                            <a:schemeClr val="tx1"/>
                          </a:solidFill>
                          <a:latin typeface="Courier New" panose="02070309020205020404" pitchFamily="49" charset="0"/>
                          <a:cs typeface="Courier New" panose="02070309020205020404" pitchFamily="49" charset="0"/>
                        </a:rPr>
                        <a:t>将该内存页映射至虚拟机物理地址</a:t>
                      </a:r>
                      <a:r>
                        <a:rPr lang="en-US" altLang="zh-CN" sz="1400" dirty="0">
                          <a:solidFill>
                            <a:schemeClr val="tx1"/>
                          </a:solidFill>
                          <a:latin typeface="Courier New" panose="02070309020205020404" pitchFamily="49" charset="0"/>
                          <a:cs typeface="Courier New" panose="02070309020205020404" pitchFamily="49" charset="0"/>
                        </a:rPr>
                        <a:t>0x1000</a:t>
                      </a:r>
                      <a:r>
                        <a:rPr lang="zh-CN" altLang="en-US" sz="1400" dirty="0">
                          <a:solidFill>
                            <a:schemeClr val="tx1"/>
                          </a:solidFill>
                          <a:latin typeface="Courier New" panose="02070309020205020404" pitchFamily="49" charset="0"/>
                          <a:cs typeface="Courier New" panose="02070309020205020404" pitchFamily="49" charset="0"/>
                        </a:rPr>
                        <a:t>（</a:t>
                      </a:r>
                      <a:r>
                        <a:rPr lang="en-US" altLang="zh-CN" sz="1400" dirty="0">
                          <a:solidFill>
                            <a:schemeClr val="tx1"/>
                          </a:solidFill>
                          <a:latin typeface="Courier New" panose="02070309020205020404" pitchFamily="49" charset="0"/>
                          <a:cs typeface="Courier New" panose="02070309020205020404" pitchFamily="49" charset="0"/>
                        </a:rPr>
                        <a:t>GPA</a:t>
                      </a:r>
                      <a:r>
                        <a:rPr lang="zh-CN" altLang="en-US" sz="1400" dirty="0">
                          <a:solidFill>
                            <a:schemeClr val="tx1"/>
                          </a:solidFill>
                          <a:latin typeface="Courier New" panose="02070309020205020404" pitchFamily="49" charset="0"/>
                          <a:cs typeface="Courier New" panose="02070309020205020404" pitchFamily="49" charset="0"/>
                        </a:rPr>
                        <a:t>）处 *</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ret = </a:t>
                      </a:r>
                      <a:r>
                        <a:rPr lang="en-US" altLang="zh-CN" sz="1400" dirty="0" err="1">
                          <a:solidFill>
                            <a:schemeClr val="tx1"/>
                          </a:solidFill>
                          <a:latin typeface="Courier New" panose="02070309020205020404" pitchFamily="49" charset="0"/>
                          <a:cs typeface="Courier New" panose="02070309020205020404" pitchFamily="49" charset="0"/>
                        </a:rPr>
                        <a:t>ioctl</a:t>
                      </a:r>
                      <a:r>
                        <a:rPr lang="en-US" altLang="zh-CN" sz="1400" dirty="0">
                          <a:solidFill>
                            <a:schemeClr val="tx1"/>
                          </a:solidFill>
                          <a:latin typeface="Courier New" panose="02070309020205020404" pitchFamily="49" charset="0"/>
                          <a:cs typeface="Courier New" panose="02070309020205020404" pitchFamily="49" charset="0"/>
                        </a:rPr>
                        <a:t>(</a:t>
                      </a:r>
                      <a:r>
                        <a:rPr lang="en-US" altLang="zh-CN" sz="1400" dirty="0" err="1">
                          <a:solidFill>
                            <a:schemeClr val="tx1"/>
                          </a:solidFill>
                          <a:latin typeface="Courier New" panose="02070309020205020404" pitchFamily="49" charset="0"/>
                          <a:cs typeface="Courier New" panose="02070309020205020404" pitchFamily="49" charset="0"/>
                        </a:rPr>
                        <a:t>vmfd</a:t>
                      </a:r>
                      <a:r>
                        <a:rPr lang="en-US" altLang="zh-CN" sz="1400" dirty="0">
                          <a:solidFill>
                            <a:schemeClr val="tx1"/>
                          </a:solidFill>
                          <a:latin typeface="Courier New" panose="02070309020205020404" pitchFamily="49" charset="0"/>
                          <a:cs typeface="Courier New" panose="02070309020205020404" pitchFamily="49" charset="0"/>
                        </a:rPr>
                        <a:t>, KVM_SET_USER_MEMORY_REGION, &amp;region);</a:t>
                      </a:r>
                    </a:p>
                    <a:p>
                      <a:r>
                        <a:rPr lang="en-US" altLang="zh-CN" sz="1400" dirty="0">
                          <a:solidFill>
                            <a:schemeClr val="tx1"/>
                          </a:solidFill>
                          <a:latin typeface="Courier New" panose="02070309020205020404" pitchFamily="49" charset="0"/>
                          <a:cs typeface="Courier New" panose="02070309020205020404" pitchFamily="49" charset="0"/>
                        </a:rPr>
                        <a:t>    /* </a:t>
                      </a:r>
                      <a:r>
                        <a:rPr lang="zh-CN" altLang="en-US" sz="1400" dirty="0">
                          <a:solidFill>
                            <a:schemeClr val="tx1"/>
                          </a:solidFill>
                          <a:latin typeface="Courier New" panose="02070309020205020404" pitchFamily="49" charset="0"/>
                          <a:cs typeface="Courier New" panose="02070309020205020404" pitchFamily="49" charset="0"/>
                        </a:rPr>
                        <a:t>创建</a:t>
                      </a:r>
                      <a:r>
                        <a:rPr lang="en-US" altLang="zh-CN" sz="1400" dirty="0">
                          <a:solidFill>
                            <a:schemeClr val="tx1"/>
                          </a:solidFill>
                          <a:latin typeface="Courier New" panose="02070309020205020404" pitchFamily="49" charset="0"/>
                          <a:cs typeface="Courier New" panose="02070309020205020404" pitchFamily="49" charset="0"/>
                        </a:rPr>
                        <a:t>vCPU</a:t>
                      </a:r>
                      <a:r>
                        <a:rPr lang="zh-CN" altLang="en-US" sz="1400" dirty="0">
                          <a:solidFill>
                            <a:schemeClr val="tx1"/>
                          </a:solidFill>
                          <a:latin typeface="Courier New" panose="02070309020205020404" pitchFamily="49" charset="0"/>
                          <a:cs typeface="Courier New" panose="02070309020205020404" pitchFamily="49" charset="0"/>
                        </a:rPr>
                        <a:t>获得</a:t>
                      </a:r>
                      <a:r>
                        <a:rPr lang="en-US" altLang="zh-CN" sz="1400" dirty="0">
                          <a:solidFill>
                            <a:schemeClr val="tx1"/>
                          </a:solidFill>
                          <a:latin typeface="Courier New" panose="02070309020205020404" pitchFamily="49" charset="0"/>
                          <a:cs typeface="Courier New" panose="02070309020205020404" pitchFamily="49" charset="0"/>
                        </a:rPr>
                        <a:t>vCPU</a:t>
                      </a:r>
                      <a:r>
                        <a:rPr lang="zh-CN" altLang="en-US" sz="1400" dirty="0">
                          <a:solidFill>
                            <a:schemeClr val="tx1"/>
                          </a:solidFill>
                          <a:latin typeface="Courier New" panose="02070309020205020404" pitchFamily="49" charset="0"/>
                          <a:cs typeface="Courier New" panose="02070309020205020404" pitchFamily="49" charset="0"/>
                        </a:rPr>
                        <a:t>文件描述符 *</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b="1" dirty="0" err="1">
                          <a:solidFill>
                            <a:schemeClr val="tx1"/>
                          </a:solidFill>
                          <a:latin typeface="Courier New" panose="02070309020205020404" pitchFamily="49" charset="0"/>
                          <a:cs typeface="Courier New" panose="02070309020205020404" pitchFamily="49" charset="0"/>
                        </a:rPr>
                        <a:t>vcpufd</a:t>
                      </a:r>
                      <a:r>
                        <a:rPr lang="en-US" altLang="zh-CN" sz="1400" b="1" dirty="0">
                          <a:solidFill>
                            <a:schemeClr val="tx1"/>
                          </a:solidFill>
                          <a:latin typeface="Courier New" panose="02070309020205020404" pitchFamily="49" charset="0"/>
                          <a:cs typeface="Courier New" panose="02070309020205020404" pitchFamily="49" charset="0"/>
                        </a:rPr>
                        <a:t> = </a:t>
                      </a:r>
                      <a:r>
                        <a:rPr lang="en-US" altLang="zh-CN" sz="1400" b="1" dirty="0" err="1">
                          <a:solidFill>
                            <a:schemeClr val="tx1"/>
                          </a:solidFill>
                          <a:latin typeface="Courier New" panose="02070309020205020404" pitchFamily="49" charset="0"/>
                          <a:cs typeface="Courier New" panose="02070309020205020404" pitchFamily="49" charset="0"/>
                        </a:rPr>
                        <a:t>ioctl</a:t>
                      </a:r>
                      <a:r>
                        <a:rPr lang="en-US" altLang="zh-CN" sz="1400" b="1" dirty="0">
                          <a:solidFill>
                            <a:schemeClr val="tx1"/>
                          </a:solidFill>
                          <a:latin typeface="Courier New" panose="02070309020205020404" pitchFamily="49" charset="0"/>
                          <a:cs typeface="Courier New" panose="02070309020205020404" pitchFamily="49" charset="0"/>
                        </a:rPr>
                        <a:t>(</a:t>
                      </a:r>
                      <a:r>
                        <a:rPr lang="en-US" altLang="zh-CN" sz="1400" b="1" dirty="0" err="1">
                          <a:solidFill>
                            <a:schemeClr val="tx1"/>
                          </a:solidFill>
                          <a:latin typeface="Courier New" panose="02070309020205020404" pitchFamily="49" charset="0"/>
                          <a:cs typeface="Courier New" panose="02070309020205020404" pitchFamily="49" charset="0"/>
                        </a:rPr>
                        <a:t>vmfd</a:t>
                      </a:r>
                      <a:r>
                        <a:rPr lang="en-US" altLang="zh-CN" sz="1400" b="1" dirty="0">
                          <a:solidFill>
                            <a:schemeClr val="tx1"/>
                          </a:solidFill>
                          <a:latin typeface="Courier New" panose="02070309020205020404" pitchFamily="49" charset="0"/>
                          <a:cs typeface="Courier New" panose="02070309020205020404" pitchFamily="49" charset="0"/>
                        </a:rPr>
                        <a:t>, KVM_CREATE_VCPU, (unsigned long)0);</a:t>
                      </a:r>
                    </a:p>
                    <a:p>
                      <a:r>
                        <a:rPr lang="en-US" altLang="zh-CN" sz="1400" dirty="0">
                          <a:solidFill>
                            <a:schemeClr val="tx1"/>
                          </a:solidFill>
                          <a:latin typeface="Courier New" panose="02070309020205020404" pitchFamily="49" charset="0"/>
                          <a:cs typeface="Courier New" panose="02070309020205020404" pitchFamily="49" charset="0"/>
                        </a:rPr>
                        <a:t>    /* </a:t>
                      </a:r>
                      <a:r>
                        <a:rPr lang="zh-CN" altLang="en-US" sz="1400" dirty="0">
                          <a:solidFill>
                            <a:schemeClr val="tx1"/>
                          </a:solidFill>
                          <a:latin typeface="Courier New" panose="02070309020205020404" pitchFamily="49" charset="0"/>
                          <a:cs typeface="Courier New" panose="02070309020205020404" pitchFamily="49" charset="0"/>
                        </a:rPr>
                        <a:t>获取</a:t>
                      </a:r>
                      <a:r>
                        <a:rPr lang="en-US" altLang="zh-CN" sz="1400" dirty="0">
                          <a:solidFill>
                            <a:schemeClr val="tx1"/>
                          </a:solidFill>
                          <a:latin typeface="Courier New" panose="02070309020205020404" pitchFamily="49" charset="0"/>
                          <a:cs typeface="Courier New" panose="02070309020205020404" pitchFamily="49" charset="0"/>
                        </a:rPr>
                        <a:t>QEMU/KVM</a:t>
                      </a:r>
                      <a:r>
                        <a:rPr lang="zh-CN" altLang="en-US" sz="1400" dirty="0">
                          <a:solidFill>
                            <a:schemeClr val="tx1"/>
                          </a:solidFill>
                          <a:latin typeface="Courier New" panose="02070309020205020404" pitchFamily="49" charset="0"/>
                          <a:cs typeface="Courier New" panose="02070309020205020404" pitchFamily="49" charset="0"/>
                        </a:rPr>
                        <a:t>共享内存空间大小并映射</a:t>
                      </a:r>
                      <a:r>
                        <a:rPr lang="en-US" altLang="zh-CN" sz="1400" dirty="0" err="1">
                          <a:solidFill>
                            <a:schemeClr val="tx1"/>
                          </a:solidFill>
                          <a:latin typeface="Courier New" panose="02070309020205020404" pitchFamily="49" charset="0"/>
                          <a:cs typeface="Courier New" panose="02070309020205020404" pitchFamily="49" charset="0"/>
                        </a:rPr>
                        <a:t>kvm_run</a:t>
                      </a:r>
                      <a:r>
                        <a:rPr lang="zh-CN" altLang="en-US" sz="1400" dirty="0">
                          <a:solidFill>
                            <a:schemeClr val="tx1"/>
                          </a:solidFill>
                          <a:latin typeface="Courier New" panose="02070309020205020404" pitchFamily="49" charset="0"/>
                          <a:cs typeface="Courier New" panose="02070309020205020404" pitchFamily="49" charset="0"/>
                        </a:rPr>
                        <a:t>结构体 *</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dirty="0" err="1">
                          <a:solidFill>
                            <a:schemeClr val="tx1"/>
                          </a:solidFill>
                          <a:latin typeface="Courier New" panose="02070309020205020404" pitchFamily="49" charset="0"/>
                          <a:cs typeface="Courier New" panose="02070309020205020404" pitchFamily="49" charset="0"/>
                        </a:rPr>
                        <a:t>mmap_size</a:t>
                      </a:r>
                      <a:r>
                        <a:rPr lang="en-US" altLang="zh-CN" sz="1400" dirty="0">
                          <a:solidFill>
                            <a:schemeClr val="tx1"/>
                          </a:solidFill>
                          <a:latin typeface="Courier New" panose="02070309020205020404" pitchFamily="49" charset="0"/>
                          <a:cs typeface="Courier New" panose="02070309020205020404" pitchFamily="49" charset="0"/>
                        </a:rPr>
                        <a:t> = </a:t>
                      </a:r>
                      <a:r>
                        <a:rPr lang="en-US" altLang="zh-CN" sz="1400" dirty="0" err="1">
                          <a:solidFill>
                            <a:schemeClr val="tx1"/>
                          </a:solidFill>
                          <a:latin typeface="Courier New" panose="02070309020205020404" pitchFamily="49" charset="0"/>
                          <a:cs typeface="Courier New" panose="02070309020205020404" pitchFamily="49" charset="0"/>
                        </a:rPr>
                        <a:t>ioctl</a:t>
                      </a:r>
                      <a:r>
                        <a:rPr lang="en-US" altLang="zh-CN" sz="1400" dirty="0">
                          <a:solidFill>
                            <a:schemeClr val="tx1"/>
                          </a:solidFill>
                          <a:latin typeface="Courier New" panose="02070309020205020404" pitchFamily="49" charset="0"/>
                          <a:cs typeface="Courier New" panose="02070309020205020404" pitchFamily="49" charset="0"/>
                        </a:rPr>
                        <a:t>(</a:t>
                      </a:r>
                      <a:r>
                        <a:rPr lang="en-US" altLang="zh-CN" sz="1400" dirty="0" err="1">
                          <a:solidFill>
                            <a:schemeClr val="tx1"/>
                          </a:solidFill>
                          <a:latin typeface="Courier New" panose="02070309020205020404" pitchFamily="49" charset="0"/>
                          <a:cs typeface="Courier New" panose="02070309020205020404" pitchFamily="49" charset="0"/>
                        </a:rPr>
                        <a:t>kvm</a:t>
                      </a:r>
                      <a:r>
                        <a:rPr lang="en-US" altLang="zh-CN" sz="1400" dirty="0">
                          <a:solidFill>
                            <a:schemeClr val="tx1"/>
                          </a:solidFill>
                          <a:latin typeface="Courier New" panose="02070309020205020404" pitchFamily="49" charset="0"/>
                          <a:cs typeface="Courier New" panose="02070309020205020404" pitchFamily="49" charset="0"/>
                        </a:rPr>
                        <a:t>, KVM_GET_VCPU_MMAP_SIZE, NULL);</a:t>
                      </a:r>
                    </a:p>
                    <a:p>
                      <a:r>
                        <a:rPr lang="en-US" altLang="zh-CN" sz="1400" dirty="0">
                          <a:solidFill>
                            <a:schemeClr val="tx1"/>
                          </a:solidFill>
                          <a:latin typeface="Courier New" panose="02070309020205020404" pitchFamily="49" charset="0"/>
                          <a:cs typeface="Courier New" panose="02070309020205020404" pitchFamily="49" charset="0"/>
                        </a:rPr>
                        <a:t>    run = </a:t>
                      </a:r>
                      <a:r>
                        <a:rPr lang="en-US" altLang="zh-CN" sz="1400" dirty="0" err="1">
                          <a:solidFill>
                            <a:schemeClr val="tx1"/>
                          </a:solidFill>
                          <a:latin typeface="Courier New" panose="02070309020205020404" pitchFamily="49" charset="0"/>
                          <a:cs typeface="Courier New" panose="02070309020205020404" pitchFamily="49" charset="0"/>
                        </a:rPr>
                        <a:t>mmap</a:t>
                      </a:r>
                      <a:r>
                        <a:rPr lang="en-US" altLang="zh-CN" sz="1400" dirty="0">
                          <a:solidFill>
                            <a:schemeClr val="tx1"/>
                          </a:solidFill>
                          <a:latin typeface="Courier New" panose="02070309020205020404" pitchFamily="49" charset="0"/>
                          <a:cs typeface="Courier New" panose="02070309020205020404" pitchFamily="49" charset="0"/>
                        </a:rPr>
                        <a:t>(NULL, </a:t>
                      </a:r>
                      <a:r>
                        <a:rPr lang="en-US" altLang="zh-CN" sz="1400" dirty="0" err="1">
                          <a:solidFill>
                            <a:schemeClr val="tx1"/>
                          </a:solidFill>
                          <a:latin typeface="Courier New" panose="02070309020205020404" pitchFamily="49" charset="0"/>
                          <a:cs typeface="Courier New" panose="02070309020205020404" pitchFamily="49" charset="0"/>
                        </a:rPr>
                        <a:t>mmap_size</a:t>
                      </a:r>
                      <a:r>
                        <a:rPr lang="en-US" altLang="zh-CN" sz="1400" dirty="0">
                          <a:solidFill>
                            <a:schemeClr val="tx1"/>
                          </a:solidFill>
                          <a:latin typeface="Courier New" panose="02070309020205020404" pitchFamily="49" charset="0"/>
                          <a:cs typeface="Courier New" panose="02070309020205020404" pitchFamily="49" charset="0"/>
                        </a:rPr>
                        <a:t>, PROT_READ | PROT_WRITE, </a:t>
                      </a:r>
                    </a:p>
                    <a:p>
                      <a:r>
                        <a:rPr lang="en-US" altLang="zh-CN" sz="1400" dirty="0">
                          <a:solidFill>
                            <a:schemeClr val="tx1"/>
                          </a:solidFill>
                          <a:latin typeface="Courier New" panose="02070309020205020404" pitchFamily="49" charset="0"/>
                          <a:cs typeface="Courier New" panose="02070309020205020404" pitchFamily="49" charset="0"/>
                        </a:rPr>
                        <a:t>               MAP_SHARED, </a:t>
                      </a:r>
                      <a:r>
                        <a:rPr lang="en-US" altLang="zh-CN" sz="1400" dirty="0" err="1">
                          <a:solidFill>
                            <a:schemeClr val="tx1"/>
                          </a:solidFill>
                          <a:latin typeface="Courier New" panose="02070309020205020404" pitchFamily="49" charset="0"/>
                          <a:cs typeface="Courier New" panose="02070309020205020404" pitchFamily="49" charset="0"/>
                        </a:rPr>
                        <a:t>vcpufd</a:t>
                      </a:r>
                      <a:r>
                        <a:rPr lang="en-US" altLang="zh-CN" sz="1400" dirty="0">
                          <a:solidFill>
                            <a:schemeClr val="tx1"/>
                          </a:solidFill>
                          <a:latin typeface="Courier New" panose="02070309020205020404" pitchFamily="49" charset="0"/>
                          <a:cs typeface="Courier New" panose="02070309020205020404" pitchFamily="49" charset="0"/>
                        </a:rPr>
                        <a:t>, 0);</a:t>
                      </a:r>
                    </a:p>
                    <a:p>
                      <a:r>
                        <a:rPr lang="en-US" altLang="zh-CN" sz="1400" dirty="0">
                          <a:solidFill>
                            <a:schemeClr val="tx1"/>
                          </a:solidFill>
                          <a:latin typeface="Courier New" panose="02070309020205020404" pitchFamily="49" charset="0"/>
                          <a:cs typeface="Courier New" panose="02070309020205020404" pitchFamily="49" charset="0"/>
                        </a:rPr>
                        <a:t>    /* </a:t>
                      </a:r>
                      <a:r>
                        <a:rPr lang="zh-CN" altLang="en-US" sz="1400" dirty="0">
                          <a:solidFill>
                            <a:schemeClr val="tx1"/>
                          </a:solidFill>
                          <a:latin typeface="Courier New" panose="02070309020205020404" pitchFamily="49" charset="0"/>
                          <a:cs typeface="Courier New" panose="02070309020205020404" pitchFamily="49" charset="0"/>
                        </a:rPr>
                        <a:t>设置</a:t>
                      </a:r>
                      <a:r>
                        <a:rPr lang="en-US" altLang="zh-CN" sz="1400" dirty="0">
                          <a:solidFill>
                            <a:schemeClr val="tx1"/>
                          </a:solidFill>
                          <a:latin typeface="Courier New" panose="02070309020205020404" pitchFamily="49" charset="0"/>
                          <a:cs typeface="Courier New" panose="02070309020205020404" pitchFamily="49" charset="0"/>
                        </a:rPr>
                        <a:t>CS</a:t>
                      </a:r>
                      <a:r>
                        <a:rPr lang="zh-CN" altLang="en-US" sz="1400" dirty="0">
                          <a:solidFill>
                            <a:schemeClr val="tx1"/>
                          </a:solidFill>
                          <a:latin typeface="Courier New" panose="02070309020205020404" pitchFamily="49" charset="0"/>
                          <a:cs typeface="Courier New" panose="02070309020205020404" pitchFamily="49" charset="0"/>
                        </a:rPr>
                        <a:t>寄存器与</a:t>
                      </a:r>
                      <a:r>
                        <a:rPr lang="en-US" altLang="zh-CN" sz="1400" dirty="0">
                          <a:solidFill>
                            <a:schemeClr val="tx1"/>
                          </a:solidFill>
                          <a:latin typeface="Courier New" panose="02070309020205020404" pitchFamily="49" charset="0"/>
                          <a:cs typeface="Courier New" panose="02070309020205020404" pitchFamily="49" charset="0"/>
                        </a:rPr>
                        <a:t>RIP</a:t>
                      </a:r>
                      <a:r>
                        <a:rPr lang="zh-CN" altLang="en-US" sz="1400" dirty="0">
                          <a:solidFill>
                            <a:schemeClr val="tx1"/>
                          </a:solidFill>
                          <a:latin typeface="Courier New" panose="02070309020205020404" pitchFamily="49" charset="0"/>
                          <a:cs typeface="Courier New" panose="02070309020205020404" pitchFamily="49" charset="0"/>
                        </a:rPr>
                        <a:t>寄存器使得</a:t>
                      </a:r>
                      <a:r>
                        <a:rPr lang="en-US" altLang="zh-CN" sz="1400" dirty="0">
                          <a:solidFill>
                            <a:schemeClr val="tx1"/>
                          </a:solidFill>
                          <a:latin typeface="Courier New" panose="02070309020205020404" pitchFamily="49" charset="0"/>
                          <a:cs typeface="Courier New" panose="02070309020205020404" pitchFamily="49" charset="0"/>
                        </a:rPr>
                        <a:t>vCPU</a:t>
                      </a:r>
                      <a:r>
                        <a:rPr lang="zh-CN" altLang="en-US" sz="1400" dirty="0">
                          <a:solidFill>
                            <a:schemeClr val="tx1"/>
                          </a:solidFill>
                          <a:latin typeface="Courier New" panose="02070309020205020404" pitchFamily="49" charset="0"/>
                          <a:cs typeface="Courier New" panose="02070309020205020404" pitchFamily="49" charset="0"/>
                        </a:rPr>
                        <a:t>从</a:t>
                      </a:r>
                      <a:r>
                        <a:rPr lang="en-US" altLang="zh-CN" sz="1400" dirty="0">
                          <a:solidFill>
                            <a:schemeClr val="tx1"/>
                          </a:solidFill>
                          <a:latin typeface="Courier New" panose="02070309020205020404" pitchFamily="49" charset="0"/>
                          <a:cs typeface="Courier New" panose="02070309020205020404" pitchFamily="49" charset="0"/>
                        </a:rPr>
                        <a:t>0x1000</a:t>
                      </a:r>
                      <a:r>
                        <a:rPr lang="zh-CN" altLang="en-US" sz="1400" dirty="0">
                          <a:solidFill>
                            <a:schemeClr val="tx1"/>
                          </a:solidFill>
                          <a:latin typeface="Courier New" panose="02070309020205020404" pitchFamily="49" charset="0"/>
                          <a:cs typeface="Courier New" panose="02070309020205020404" pitchFamily="49" charset="0"/>
                        </a:rPr>
                        <a:t>处开始执行 *</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ret = </a:t>
                      </a:r>
                      <a:r>
                        <a:rPr lang="en-US" altLang="zh-CN" sz="1400" dirty="0" err="1">
                          <a:solidFill>
                            <a:schemeClr val="tx1"/>
                          </a:solidFill>
                          <a:latin typeface="Courier New" panose="02070309020205020404" pitchFamily="49" charset="0"/>
                          <a:cs typeface="Courier New" panose="02070309020205020404" pitchFamily="49" charset="0"/>
                        </a:rPr>
                        <a:t>ioctl</a:t>
                      </a:r>
                      <a:r>
                        <a:rPr lang="en-US" altLang="zh-CN" sz="1400" dirty="0">
                          <a:solidFill>
                            <a:schemeClr val="tx1"/>
                          </a:solidFill>
                          <a:latin typeface="Courier New" panose="02070309020205020404" pitchFamily="49" charset="0"/>
                          <a:cs typeface="Courier New" panose="02070309020205020404" pitchFamily="49" charset="0"/>
                        </a:rPr>
                        <a:t>(</a:t>
                      </a:r>
                      <a:r>
                        <a:rPr lang="en-US" altLang="zh-CN" sz="1400" dirty="0" err="1">
                          <a:solidFill>
                            <a:schemeClr val="tx1"/>
                          </a:solidFill>
                          <a:latin typeface="Courier New" panose="02070309020205020404" pitchFamily="49" charset="0"/>
                          <a:cs typeface="Courier New" panose="02070309020205020404" pitchFamily="49" charset="0"/>
                        </a:rPr>
                        <a:t>vcpufd</a:t>
                      </a:r>
                      <a:r>
                        <a:rPr lang="en-US" altLang="zh-CN" sz="1400" dirty="0">
                          <a:solidFill>
                            <a:schemeClr val="tx1"/>
                          </a:solidFill>
                          <a:latin typeface="Courier New" panose="02070309020205020404" pitchFamily="49" charset="0"/>
                          <a:cs typeface="Courier New" panose="02070309020205020404" pitchFamily="49" charset="0"/>
                        </a:rPr>
                        <a:t>, KVM_GET_SREGS, &amp;</a:t>
                      </a:r>
                      <a:r>
                        <a:rPr lang="en-US" altLang="zh-CN" sz="1400" dirty="0" err="1">
                          <a:solidFill>
                            <a:schemeClr val="tx1"/>
                          </a:solidFill>
                          <a:latin typeface="Courier New" panose="02070309020205020404" pitchFamily="49" charset="0"/>
                          <a:cs typeface="Courier New" panose="02070309020205020404" pitchFamily="49" charset="0"/>
                        </a:rPr>
                        <a:t>sregs</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b="1" dirty="0" err="1">
                          <a:solidFill>
                            <a:schemeClr val="tx1"/>
                          </a:solidFill>
                          <a:latin typeface="Courier New" panose="02070309020205020404" pitchFamily="49" charset="0"/>
                          <a:cs typeface="Courier New" panose="02070309020205020404" pitchFamily="49" charset="0"/>
                        </a:rPr>
                        <a:t>sregs.cs.base</a:t>
                      </a:r>
                      <a:r>
                        <a:rPr lang="en-US" altLang="zh-CN" sz="1400" b="1" dirty="0">
                          <a:solidFill>
                            <a:schemeClr val="tx1"/>
                          </a:solidFill>
                          <a:latin typeface="Courier New" panose="02070309020205020404" pitchFamily="49" charset="0"/>
                          <a:cs typeface="Courier New" panose="02070309020205020404" pitchFamily="49" charset="0"/>
                        </a:rPr>
                        <a:t> = 0;</a:t>
                      </a:r>
                    </a:p>
                    <a:p>
                      <a:r>
                        <a:rPr lang="en-US" altLang="zh-CN" sz="1400" b="1" dirty="0">
                          <a:solidFill>
                            <a:schemeClr val="tx1"/>
                          </a:solidFill>
                          <a:latin typeface="Courier New" panose="02070309020205020404" pitchFamily="49" charset="0"/>
                          <a:cs typeface="Courier New" panose="02070309020205020404" pitchFamily="49" charset="0"/>
                        </a:rPr>
                        <a:t>    </a:t>
                      </a:r>
                      <a:r>
                        <a:rPr lang="en-US" altLang="zh-CN" sz="1400" b="1" dirty="0" err="1">
                          <a:solidFill>
                            <a:schemeClr val="tx1"/>
                          </a:solidFill>
                          <a:latin typeface="Courier New" panose="02070309020205020404" pitchFamily="49" charset="0"/>
                          <a:cs typeface="Courier New" panose="02070309020205020404" pitchFamily="49" charset="0"/>
                        </a:rPr>
                        <a:t>sregs.cs.selector</a:t>
                      </a:r>
                      <a:r>
                        <a:rPr lang="en-US" altLang="zh-CN" sz="1400" b="1" dirty="0">
                          <a:solidFill>
                            <a:schemeClr val="tx1"/>
                          </a:solidFill>
                          <a:latin typeface="Courier New" panose="02070309020205020404" pitchFamily="49" charset="0"/>
                          <a:cs typeface="Courier New" panose="02070309020205020404" pitchFamily="49" charset="0"/>
                        </a:rPr>
                        <a:t> = 0;</a:t>
                      </a:r>
                    </a:p>
                    <a:p>
                      <a:r>
                        <a:rPr lang="en-US" altLang="zh-CN" sz="1400" dirty="0">
                          <a:solidFill>
                            <a:schemeClr val="tx1"/>
                          </a:solidFill>
                          <a:latin typeface="Courier New" panose="02070309020205020404" pitchFamily="49" charset="0"/>
                          <a:cs typeface="Courier New" panose="02070309020205020404" pitchFamily="49" charset="0"/>
                        </a:rPr>
                        <a:t>    ret = </a:t>
                      </a:r>
                      <a:r>
                        <a:rPr lang="en-US" altLang="zh-CN" sz="1400" b="1" dirty="0" err="1">
                          <a:solidFill>
                            <a:schemeClr val="tx1"/>
                          </a:solidFill>
                          <a:latin typeface="Courier New" panose="02070309020205020404" pitchFamily="49" charset="0"/>
                          <a:cs typeface="Courier New" panose="02070309020205020404" pitchFamily="49" charset="0"/>
                        </a:rPr>
                        <a:t>ioctl</a:t>
                      </a:r>
                      <a:r>
                        <a:rPr lang="en-US" altLang="zh-CN" sz="1400" b="1" dirty="0">
                          <a:solidFill>
                            <a:schemeClr val="tx1"/>
                          </a:solidFill>
                          <a:latin typeface="Courier New" panose="02070309020205020404" pitchFamily="49" charset="0"/>
                          <a:cs typeface="Courier New" panose="02070309020205020404" pitchFamily="49" charset="0"/>
                        </a:rPr>
                        <a:t>(</a:t>
                      </a:r>
                      <a:r>
                        <a:rPr lang="en-US" altLang="zh-CN" sz="1400" b="1" dirty="0" err="1">
                          <a:solidFill>
                            <a:schemeClr val="tx1"/>
                          </a:solidFill>
                          <a:latin typeface="Courier New" panose="02070309020205020404" pitchFamily="49" charset="0"/>
                          <a:cs typeface="Courier New" panose="02070309020205020404" pitchFamily="49" charset="0"/>
                        </a:rPr>
                        <a:t>vcpufd</a:t>
                      </a:r>
                      <a:r>
                        <a:rPr lang="en-US" altLang="zh-CN" sz="1400" b="1" dirty="0">
                          <a:solidFill>
                            <a:schemeClr val="tx1"/>
                          </a:solidFill>
                          <a:latin typeface="Courier New" panose="02070309020205020404" pitchFamily="49" charset="0"/>
                          <a:cs typeface="Courier New" panose="02070309020205020404" pitchFamily="49" charset="0"/>
                        </a:rPr>
                        <a:t>, KVM_SET_SREGS, &amp;</a:t>
                      </a:r>
                      <a:r>
                        <a:rPr lang="en-US" altLang="zh-CN" sz="1400" b="1" dirty="0" err="1">
                          <a:solidFill>
                            <a:schemeClr val="tx1"/>
                          </a:solidFill>
                          <a:latin typeface="Courier New" panose="02070309020205020404" pitchFamily="49" charset="0"/>
                          <a:cs typeface="Courier New" panose="02070309020205020404" pitchFamily="49" charset="0"/>
                        </a:rPr>
                        <a:t>sregs</a:t>
                      </a:r>
                      <a:r>
                        <a:rPr lang="en-US" altLang="zh-CN" sz="1400" b="1"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a:t>
                      </a:r>
                      <a:endParaRPr lang="zh-CN" altLang="en-US" sz="1400" dirty="0">
                        <a:solidFill>
                          <a:schemeClr val="tx1"/>
                        </a:solidFill>
                        <a:latin typeface="Courier New" panose="02070309020205020404" pitchFamily="49" charset="0"/>
                        <a:cs typeface="Courier New" panose="02070309020205020404" pitchFamily="49"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24197603"/>
                  </a:ext>
                </a:extLst>
              </a:tr>
            </a:tbl>
          </a:graphicData>
        </a:graphic>
      </p:graphicFrame>
    </p:spTree>
    <p:extLst>
      <p:ext uri="{BB962C8B-B14F-4D97-AF65-F5344CB8AC3E}">
        <p14:creationId xmlns:p14="http://schemas.microsoft.com/office/powerpoint/2010/main" val="742705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906676-4957-4B93-AE87-DCE1DC381D28}"/>
              </a:ext>
            </a:extLst>
          </p:cNvPr>
          <p:cNvSpPr>
            <a:spLocks noGrp="1"/>
          </p:cNvSpPr>
          <p:nvPr>
            <p:ph type="title"/>
          </p:nvPr>
        </p:nvSpPr>
        <p:spPr/>
        <p:txBody>
          <a:bodyPr/>
          <a:lstStyle/>
          <a:p>
            <a:r>
              <a:rPr lang="zh-CN" altLang="en-US" dirty="0"/>
              <a:t>实验：</a:t>
            </a:r>
            <a:r>
              <a:rPr lang="en-US" altLang="zh-CN" dirty="0"/>
              <a:t>sample-</a:t>
            </a:r>
            <a:r>
              <a:rPr lang="en-US" altLang="zh-CN" dirty="0" err="1"/>
              <a:t>qemu</a:t>
            </a:r>
            <a:endParaRPr lang="zh-CN" altLang="en-US" dirty="0"/>
          </a:p>
        </p:txBody>
      </p:sp>
      <p:graphicFrame>
        <p:nvGraphicFramePr>
          <p:cNvPr id="4" name="内容占位符 3">
            <a:extLst>
              <a:ext uri="{FF2B5EF4-FFF2-40B4-BE49-F238E27FC236}">
                <a16:creationId xmlns:a16="http://schemas.microsoft.com/office/drawing/2014/main" id="{CFC383A7-AE9E-462C-A7F7-7A61EEB86123}"/>
              </a:ext>
            </a:extLst>
          </p:cNvPr>
          <p:cNvGraphicFramePr>
            <a:graphicFrameLocks noGrp="1"/>
          </p:cNvGraphicFramePr>
          <p:nvPr>
            <p:ph sz="quarter" idx="10"/>
            <p:extLst>
              <p:ext uri="{D42A27DB-BD31-4B8C-83A1-F6EECF244321}">
                <p14:modId xmlns:p14="http://schemas.microsoft.com/office/powerpoint/2010/main" val="207994429"/>
              </p:ext>
            </p:extLst>
          </p:nvPr>
        </p:nvGraphicFramePr>
        <p:xfrm>
          <a:off x="493713" y="1685925"/>
          <a:ext cx="8372475" cy="4302760"/>
        </p:xfrm>
        <a:graphic>
          <a:graphicData uri="http://schemas.openxmlformats.org/drawingml/2006/table">
            <a:tbl>
              <a:tblPr firstRow="1" bandRow="1">
                <a:tableStyleId>{5C22544A-7EE6-4342-B048-85BDC9FD1C3A}</a:tableStyleId>
              </a:tblPr>
              <a:tblGrid>
                <a:gridCol w="8372475">
                  <a:extLst>
                    <a:ext uri="{9D8B030D-6E8A-4147-A177-3AD203B41FA5}">
                      <a16:colId xmlns:a16="http://schemas.microsoft.com/office/drawing/2014/main" val="3139316931"/>
                    </a:ext>
                  </a:extLst>
                </a:gridCol>
              </a:tblGrid>
              <a:tr h="370840">
                <a:tc>
                  <a:txBody>
                    <a:bodyPr/>
                    <a:lstStyle/>
                    <a:p>
                      <a:r>
                        <a:rPr lang="en-US" altLang="zh-CN" sz="1800" dirty="0">
                          <a:solidFill>
                            <a:schemeClr val="tx1"/>
                          </a:solidFill>
                          <a:latin typeface="Courier New" panose="02070309020205020404" pitchFamily="49" charset="0"/>
                          <a:cs typeface="Courier New" panose="02070309020205020404" pitchFamily="49" charset="0"/>
                        </a:rPr>
                        <a:t>sample-</a:t>
                      </a:r>
                      <a:r>
                        <a:rPr lang="en-US" altLang="zh-CN" sz="1800" dirty="0" err="1">
                          <a:solidFill>
                            <a:schemeClr val="tx1"/>
                          </a:solidFill>
                          <a:latin typeface="Courier New" panose="02070309020205020404" pitchFamily="49" charset="0"/>
                          <a:cs typeface="Courier New" panose="02070309020205020404" pitchFamily="49" charset="0"/>
                        </a:rPr>
                        <a:t>qemu.c</a:t>
                      </a:r>
                      <a:endParaRPr lang="zh-CN" altLang="en-US" sz="1800" dirty="0">
                        <a:latin typeface="Courier New" panose="02070309020205020404" pitchFamily="49" charset="0"/>
                        <a:cs typeface="Courier New" panose="02070309020205020404" pitchFamily="49"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8906342"/>
                  </a:ext>
                </a:extLst>
              </a:tr>
              <a:tr h="370840">
                <a:tc>
                  <a:txBody>
                    <a:bodyPr/>
                    <a:lstStyle/>
                    <a:p>
                      <a:r>
                        <a:rPr lang="en-US" altLang="zh-CN" sz="1400" dirty="0">
                          <a:solidFill>
                            <a:schemeClr val="tx1"/>
                          </a:solidFill>
                          <a:latin typeface="Courier New" panose="02070309020205020404" pitchFamily="49" charset="0"/>
                          <a:cs typeface="Courier New" panose="02070309020205020404" pitchFamily="49" charset="0"/>
                        </a:rPr>
                        <a:t>    struct </a:t>
                      </a:r>
                      <a:r>
                        <a:rPr lang="en-US" altLang="zh-CN" sz="1400" dirty="0" err="1">
                          <a:solidFill>
                            <a:schemeClr val="tx1"/>
                          </a:solidFill>
                          <a:latin typeface="Courier New" panose="02070309020205020404" pitchFamily="49" charset="0"/>
                          <a:cs typeface="Courier New" panose="02070309020205020404" pitchFamily="49" charset="0"/>
                        </a:rPr>
                        <a:t>kvm_regs</a:t>
                      </a:r>
                      <a:r>
                        <a:rPr lang="en-US" altLang="zh-CN" sz="1400" dirty="0">
                          <a:solidFill>
                            <a:schemeClr val="tx1"/>
                          </a:solidFill>
                          <a:latin typeface="Courier New" panose="02070309020205020404" pitchFamily="49" charset="0"/>
                          <a:cs typeface="Courier New" panose="02070309020205020404" pitchFamily="49" charset="0"/>
                        </a:rPr>
                        <a:t> regs = {</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b="1" dirty="0">
                          <a:solidFill>
                            <a:schemeClr val="tx1"/>
                          </a:solidFill>
                          <a:latin typeface="Courier New" panose="02070309020205020404" pitchFamily="49" charset="0"/>
                          <a:cs typeface="Courier New" panose="02070309020205020404" pitchFamily="49" charset="0"/>
                        </a:rPr>
                        <a:t>.rip = 0x1000,</a:t>
                      </a:r>
                    </a:p>
                    <a:p>
                      <a:r>
                        <a:rPr lang="en-US" altLang="zh-CN" sz="1400" dirty="0">
                          <a:solidFill>
                            <a:schemeClr val="tx1"/>
                          </a:solidFill>
                          <a:latin typeface="Courier New" panose="02070309020205020404" pitchFamily="49" charset="0"/>
                          <a:cs typeface="Courier New" panose="02070309020205020404" pitchFamily="49" charset="0"/>
                        </a:rPr>
                        <a:t>    };</a:t>
                      </a:r>
                    </a:p>
                    <a:p>
                      <a:r>
                        <a:rPr lang="en-US" altLang="zh-CN" sz="1400" dirty="0">
                          <a:solidFill>
                            <a:schemeClr val="tx1"/>
                          </a:solidFill>
                          <a:latin typeface="Courier New" panose="02070309020205020404" pitchFamily="49" charset="0"/>
                          <a:cs typeface="Courier New" panose="02070309020205020404" pitchFamily="49" charset="0"/>
                        </a:rPr>
                        <a:t>    ret = </a:t>
                      </a:r>
                      <a:r>
                        <a:rPr lang="en-US" altLang="zh-CN" sz="1400" dirty="0" err="1">
                          <a:solidFill>
                            <a:schemeClr val="tx1"/>
                          </a:solidFill>
                          <a:latin typeface="Courier New" panose="02070309020205020404" pitchFamily="49" charset="0"/>
                          <a:cs typeface="Courier New" panose="02070309020205020404" pitchFamily="49" charset="0"/>
                        </a:rPr>
                        <a:t>ioctl</a:t>
                      </a:r>
                      <a:r>
                        <a:rPr lang="en-US" altLang="zh-CN" sz="1400" dirty="0">
                          <a:solidFill>
                            <a:schemeClr val="tx1"/>
                          </a:solidFill>
                          <a:latin typeface="Courier New" panose="02070309020205020404" pitchFamily="49" charset="0"/>
                          <a:cs typeface="Courier New" panose="02070309020205020404" pitchFamily="49" charset="0"/>
                        </a:rPr>
                        <a:t>(</a:t>
                      </a:r>
                      <a:r>
                        <a:rPr lang="en-US" altLang="zh-CN" sz="1400" dirty="0" err="1">
                          <a:solidFill>
                            <a:schemeClr val="tx1"/>
                          </a:solidFill>
                          <a:latin typeface="Courier New" panose="02070309020205020404" pitchFamily="49" charset="0"/>
                          <a:cs typeface="Courier New" panose="02070309020205020404" pitchFamily="49" charset="0"/>
                        </a:rPr>
                        <a:t>vcpufd</a:t>
                      </a:r>
                      <a:r>
                        <a:rPr lang="en-US" altLang="zh-CN" sz="1400" dirty="0">
                          <a:solidFill>
                            <a:schemeClr val="tx1"/>
                          </a:solidFill>
                          <a:latin typeface="Courier New" panose="02070309020205020404" pitchFamily="49" charset="0"/>
                          <a:cs typeface="Courier New" panose="02070309020205020404" pitchFamily="49" charset="0"/>
                        </a:rPr>
                        <a:t>, KVM_SET_REGS, &amp;regs);</a:t>
                      </a:r>
                    </a:p>
                    <a:p>
                      <a:r>
                        <a:rPr lang="en-US" altLang="zh-CN" sz="1400" dirty="0">
                          <a:solidFill>
                            <a:schemeClr val="tx1"/>
                          </a:solidFill>
                          <a:latin typeface="Courier New" panose="02070309020205020404" pitchFamily="49" charset="0"/>
                          <a:cs typeface="Courier New" panose="02070309020205020404" pitchFamily="49" charset="0"/>
                        </a:rPr>
                        <a:t>    while (1) {</a:t>
                      </a:r>
                    </a:p>
                    <a:p>
                      <a:r>
                        <a:rPr lang="en-US" altLang="zh-CN" sz="1400" dirty="0">
                          <a:solidFill>
                            <a:schemeClr val="tx1"/>
                          </a:solidFill>
                          <a:latin typeface="Courier New" panose="02070309020205020404" pitchFamily="49" charset="0"/>
                          <a:cs typeface="Courier New" panose="02070309020205020404" pitchFamily="49" charset="0"/>
                        </a:rPr>
                        <a:t>        ret = </a:t>
                      </a:r>
                      <a:r>
                        <a:rPr lang="en-US" altLang="zh-CN" sz="1400" dirty="0" err="1">
                          <a:solidFill>
                            <a:schemeClr val="tx1"/>
                          </a:solidFill>
                          <a:latin typeface="Courier New" panose="02070309020205020404" pitchFamily="49" charset="0"/>
                          <a:cs typeface="Courier New" panose="02070309020205020404" pitchFamily="49" charset="0"/>
                        </a:rPr>
                        <a:t>ioctl</a:t>
                      </a:r>
                      <a:r>
                        <a:rPr lang="en-US" altLang="zh-CN" sz="1400" dirty="0">
                          <a:solidFill>
                            <a:schemeClr val="tx1"/>
                          </a:solidFill>
                          <a:latin typeface="Courier New" panose="02070309020205020404" pitchFamily="49" charset="0"/>
                          <a:cs typeface="Courier New" panose="02070309020205020404" pitchFamily="49" charset="0"/>
                        </a:rPr>
                        <a:t>(</a:t>
                      </a:r>
                      <a:r>
                        <a:rPr lang="en-US" altLang="zh-CN" sz="1400" dirty="0" err="1">
                          <a:solidFill>
                            <a:schemeClr val="tx1"/>
                          </a:solidFill>
                          <a:latin typeface="Courier New" panose="02070309020205020404" pitchFamily="49" charset="0"/>
                          <a:cs typeface="Courier New" panose="02070309020205020404" pitchFamily="49" charset="0"/>
                        </a:rPr>
                        <a:t>vcpufd</a:t>
                      </a:r>
                      <a:r>
                        <a:rPr lang="en-US" altLang="zh-CN" sz="1400" dirty="0">
                          <a:solidFill>
                            <a:schemeClr val="tx1"/>
                          </a:solidFill>
                          <a:latin typeface="Courier New" panose="02070309020205020404" pitchFamily="49" charset="0"/>
                          <a:cs typeface="Courier New" panose="02070309020205020404" pitchFamily="49" charset="0"/>
                        </a:rPr>
                        <a:t>, KVM_RUN, NULL); /* </a:t>
                      </a:r>
                      <a:r>
                        <a:rPr lang="zh-CN" altLang="en-US" sz="1400" dirty="0">
                          <a:solidFill>
                            <a:schemeClr val="tx1"/>
                          </a:solidFill>
                          <a:latin typeface="Courier New" panose="02070309020205020404" pitchFamily="49" charset="0"/>
                          <a:cs typeface="Courier New" panose="02070309020205020404" pitchFamily="49" charset="0"/>
                        </a:rPr>
                        <a:t>运行</a:t>
                      </a:r>
                      <a:r>
                        <a:rPr lang="en-US" altLang="zh-CN" sz="1400" dirty="0">
                          <a:solidFill>
                            <a:schemeClr val="tx1"/>
                          </a:solidFill>
                          <a:latin typeface="Courier New" panose="02070309020205020404" pitchFamily="49" charset="0"/>
                          <a:cs typeface="Courier New" panose="02070309020205020404" pitchFamily="49" charset="0"/>
                        </a:rPr>
                        <a:t>vCPU */</a:t>
                      </a:r>
                    </a:p>
                    <a:p>
                      <a:r>
                        <a:rPr lang="en-US" altLang="zh-CN" sz="1400" dirty="0">
                          <a:solidFill>
                            <a:schemeClr val="tx1"/>
                          </a:solidFill>
                          <a:latin typeface="Courier New" panose="02070309020205020404" pitchFamily="49" charset="0"/>
                          <a:cs typeface="Courier New" panose="02070309020205020404" pitchFamily="49" charset="0"/>
                        </a:rPr>
                        <a:t>        switch (run-&gt;</a:t>
                      </a:r>
                      <a:r>
                        <a:rPr lang="en-US" altLang="zh-CN" sz="1400" dirty="0" err="1">
                          <a:solidFill>
                            <a:schemeClr val="tx1"/>
                          </a:solidFill>
                          <a:latin typeface="Courier New" panose="02070309020205020404" pitchFamily="49" charset="0"/>
                          <a:cs typeface="Courier New" panose="02070309020205020404" pitchFamily="49" charset="0"/>
                        </a:rPr>
                        <a:t>exit_reason</a:t>
                      </a:r>
                      <a:r>
                        <a:rPr lang="en-US" altLang="zh-CN" sz="1400" dirty="0">
                          <a:solidFill>
                            <a:schemeClr val="tx1"/>
                          </a:solidFill>
                          <a:latin typeface="Courier New" panose="02070309020205020404" pitchFamily="49" charset="0"/>
                          <a:cs typeface="Courier New" panose="02070309020205020404" pitchFamily="49" charset="0"/>
                        </a:rPr>
                        <a:t>) {          /* </a:t>
                      </a:r>
                      <a:r>
                        <a:rPr lang="zh-CN" altLang="en-US" sz="1400" dirty="0">
                          <a:solidFill>
                            <a:schemeClr val="tx1"/>
                          </a:solidFill>
                          <a:latin typeface="Courier New" panose="02070309020205020404" pitchFamily="49" charset="0"/>
                          <a:cs typeface="Courier New" panose="02070309020205020404" pitchFamily="49" charset="0"/>
                        </a:rPr>
                        <a:t>处理</a:t>
                      </a:r>
                      <a:r>
                        <a:rPr lang="en-US" altLang="zh-CN" sz="1400" dirty="0">
                          <a:solidFill>
                            <a:schemeClr val="tx1"/>
                          </a:solidFill>
                          <a:latin typeface="Courier New" panose="02070309020205020404" pitchFamily="49" charset="0"/>
                          <a:cs typeface="Courier New" panose="02070309020205020404" pitchFamily="49" charset="0"/>
                        </a:rPr>
                        <a:t>VM-Exit*/</a:t>
                      </a:r>
                    </a:p>
                    <a:p>
                      <a:r>
                        <a:rPr lang="en-US" altLang="zh-CN" sz="1400" dirty="0">
                          <a:solidFill>
                            <a:schemeClr val="tx1"/>
                          </a:solidFill>
                          <a:latin typeface="Courier New" panose="02070309020205020404" pitchFamily="49" charset="0"/>
                          <a:cs typeface="Courier New" panose="02070309020205020404" pitchFamily="49" charset="0"/>
                        </a:rPr>
                        <a:t>        case KVM_EXIT_HLT:</a:t>
                      </a:r>
                    </a:p>
                    <a:p>
                      <a:r>
                        <a:rPr lang="en-US" altLang="zh-CN" sz="1400" dirty="0">
                          <a:solidFill>
                            <a:schemeClr val="tx1"/>
                          </a:solidFill>
                          <a:latin typeface="Courier New" panose="02070309020205020404" pitchFamily="49" charset="0"/>
                          <a:cs typeface="Courier New" panose="02070309020205020404" pitchFamily="49" charset="0"/>
                        </a:rPr>
                        <a:t>            return 0;                           /* </a:t>
                      </a:r>
                      <a:r>
                        <a:rPr lang="zh-CN" altLang="en-US" sz="1400" dirty="0">
                          <a:solidFill>
                            <a:schemeClr val="tx1"/>
                          </a:solidFill>
                          <a:latin typeface="Courier New" panose="02070309020205020404" pitchFamily="49" charset="0"/>
                          <a:cs typeface="Courier New" panose="02070309020205020404" pitchFamily="49" charset="0"/>
                        </a:rPr>
                        <a:t>退出程序 *</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b="1" dirty="0">
                          <a:solidFill>
                            <a:schemeClr val="tx1"/>
                          </a:solidFill>
                          <a:latin typeface="Courier New" panose="02070309020205020404" pitchFamily="49" charset="0"/>
                          <a:cs typeface="Courier New" panose="02070309020205020404" pitchFamily="49" charset="0"/>
                        </a:rPr>
                        <a:t>case KVM_EXIT_IO:</a:t>
                      </a:r>
                    </a:p>
                    <a:p>
                      <a:r>
                        <a:rPr lang="en-US" altLang="zh-CN" sz="1400" dirty="0">
                          <a:solidFill>
                            <a:schemeClr val="tx1"/>
                          </a:solidFill>
                          <a:latin typeface="Courier New" panose="02070309020205020404" pitchFamily="49" charset="0"/>
                          <a:cs typeface="Courier New" panose="02070309020205020404" pitchFamily="49" charset="0"/>
                        </a:rPr>
                        <a:t>            /* </a:t>
                      </a:r>
                      <a:r>
                        <a:rPr lang="zh-CN" altLang="en-US" sz="1400" dirty="0">
                          <a:solidFill>
                            <a:schemeClr val="tx1"/>
                          </a:solidFill>
                          <a:latin typeface="Courier New" panose="02070309020205020404" pitchFamily="49" charset="0"/>
                          <a:cs typeface="Courier New" panose="02070309020205020404" pitchFamily="49" charset="0"/>
                        </a:rPr>
                        <a:t>输出写入</a:t>
                      </a:r>
                      <a:r>
                        <a:rPr lang="en-US" altLang="zh-CN" sz="1400" dirty="0">
                          <a:solidFill>
                            <a:schemeClr val="tx1"/>
                          </a:solidFill>
                          <a:latin typeface="Courier New" panose="02070309020205020404" pitchFamily="49" charset="0"/>
                          <a:cs typeface="Courier New" panose="02070309020205020404" pitchFamily="49" charset="0"/>
                        </a:rPr>
                        <a:t>0x3f8</a:t>
                      </a:r>
                      <a:r>
                        <a:rPr lang="zh-CN" altLang="en-US" sz="1400" dirty="0">
                          <a:solidFill>
                            <a:schemeClr val="tx1"/>
                          </a:solidFill>
                          <a:latin typeface="Courier New" panose="02070309020205020404" pitchFamily="49" charset="0"/>
                          <a:cs typeface="Courier New" panose="02070309020205020404" pitchFamily="49" charset="0"/>
                        </a:rPr>
                        <a:t>端口的字符*</a:t>
                      </a:r>
                      <a:r>
                        <a:rPr lang="en-US" altLang="zh-CN" sz="1400"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if (run-&gt;</a:t>
                      </a:r>
                      <a:r>
                        <a:rPr lang="en-US" altLang="zh-CN" sz="1400" dirty="0" err="1">
                          <a:solidFill>
                            <a:schemeClr val="tx1"/>
                          </a:solidFill>
                          <a:latin typeface="Courier New" panose="02070309020205020404" pitchFamily="49" charset="0"/>
                          <a:cs typeface="Courier New" panose="02070309020205020404" pitchFamily="49" charset="0"/>
                        </a:rPr>
                        <a:t>io.direction</a:t>
                      </a:r>
                      <a:r>
                        <a:rPr lang="en-US" altLang="zh-CN" sz="1400" dirty="0">
                          <a:solidFill>
                            <a:schemeClr val="tx1"/>
                          </a:solidFill>
                          <a:latin typeface="Courier New" panose="02070309020205020404" pitchFamily="49" charset="0"/>
                          <a:cs typeface="Courier New" panose="02070309020205020404" pitchFamily="49" charset="0"/>
                        </a:rPr>
                        <a:t> == KVM_EXIT_IO_OUT </a:t>
                      </a:r>
                    </a:p>
                    <a:p>
                      <a:r>
                        <a:rPr lang="en-US" altLang="zh-CN" sz="1400" dirty="0">
                          <a:solidFill>
                            <a:schemeClr val="tx1"/>
                          </a:solidFill>
                          <a:latin typeface="Courier New" panose="02070309020205020404" pitchFamily="49" charset="0"/>
                          <a:cs typeface="Courier New" panose="02070309020205020404" pitchFamily="49" charset="0"/>
                        </a:rPr>
                        <a:t>                &amp;&amp; run-&gt;</a:t>
                      </a:r>
                      <a:r>
                        <a:rPr lang="en-US" altLang="zh-CN" sz="1400" dirty="0" err="1">
                          <a:solidFill>
                            <a:schemeClr val="tx1"/>
                          </a:solidFill>
                          <a:latin typeface="Courier New" panose="02070309020205020404" pitchFamily="49" charset="0"/>
                          <a:cs typeface="Courier New" panose="02070309020205020404" pitchFamily="49" charset="0"/>
                        </a:rPr>
                        <a:t>io.size</a:t>
                      </a:r>
                      <a:r>
                        <a:rPr lang="en-US" altLang="zh-CN" sz="1400" dirty="0">
                          <a:solidFill>
                            <a:schemeClr val="tx1"/>
                          </a:solidFill>
                          <a:latin typeface="Courier New" panose="02070309020205020404" pitchFamily="49" charset="0"/>
                          <a:cs typeface="Courier New" panose="02070309020205020404" pitchFamily="49" charset="0"/>
                        </a:rPr>
                        <a:t> == 1 &amp;&amp; run-&gt;</a:t>
                      </a:r>
                      <a:r>
                        <a:rPr lang="en-US" altLang="zh-CN" sz="1400" dirty="0" err="1">
                          <a:solidFill>
                            <a:schemeClr val="tx1"/>
                          </a:solidFill>
                          <a:latin typeface="Courier New" panose="02070309020205020404" pitchFamily="49" charset="0"/>
                          <a:cs typeface="Courier New" panose="02070309020205020404" pitchFamily="49" charset="0"/>
                        </a:rPr>
                        <a:t>io.port</a:t>
                      </a:r>
                      <a:r>
                        <a:rPr lang="en-US" altLang="zh-CN" sz="1400" dirty="0">
                          <a:solidFill>
                            <a:schemeClr val="tx1"/>
                          </a:solidFill>
                          <a:latin typeface="Courier New" panose="02070309020205020404" pitchFamily="49" charset="0"/>
                          <a:cs typeface="Courier New" panose="02070309020205020404" pitchFamily="49" charset="0"/>
                        </a:rPr>
                        <a:t> == 0x3f8 </a:t>
                      </a:r>
                    </a:p>
                    <a:p>
                      <a:r>
                        <a:rPr lang="en-US" altLang="zh-CN" sz="1400" dirty="0">
                          <a:solidFill>
                            <a:schemeClr val="tx1"/>
                          </a:solidFill>
                          <a:latin typeface="Courier New" panose="02070309020205020404" pitchFamily="49" charset="0"/>
                          <a:cs typeface="Courier New" panose="02070309020205020404" pitchFamily="49" charset="0"/>
                        </a:rPr>
                        <a:t>                &amp;&amp; run-&gt;</a:t>
                      </a:r>
                      <a:r>
                        <a:rPr lang="en-US" altLang="zh-CN" sz="1400" dirty="0" err="1">
                          <a:solidFill>
                            <a:schemeClr val="tx1"/>
                          </a:solidFill>
                          <a:latin typeface="Courier New" panose="02070309020205020404" pitchFamily="49" charset="0"/>
                          <a:cs typeface="Courier New" panose="02070309020205020404" pitchFamily="49" charset="0"/>
                        </a:rPr>
                        <a:t>io.count</a:t>
                      </a:r>
                      <a:r>
                        <a:rPr lang="en-US" altLang="zh-CN" sz="1400" dirty="0">
                          <a:solidFill>
                            <a:schemeClr val="tx1"/>
                          </a:solidFill>
                          <a:latin typeface="Courier New" panose="02070309020205020404" pitchFamily="49" charset="0"/>
                          <a:cs typeface="Courier New" panose="02070309020205020404" pitchFamily="49" charset="0"/>
                        </a:rPr>
                        <a:t> == 1)</a:t>
                      </a:r>
                    </a:p>
                    <a:p>
                      <a:r>
                        <a:rPr lang="en-US" altLang="zh-CN" sz="1400" dirty="0">
                          <a:solidFill>
                            <a:schemeClr val="tx1"/>
                          </a:solidFill>
                          <a:latin typeface="Courier New" panose="02070309020205020404" pitchFamily="49" charset="0"/>
                          <a:cs typeface="Courier New" panose="02070309020205020404" pitchFamily="49" charset="0"/>
                        </a:rPr>
                        <a:t>                </a:t>
                      </a:r>
                      <a:r>
                        <a:rPr lang="en-US" altLang="zh-CN" sz="1400" b="1" dirty="0" err="1">
                          <a:solidFill>
                            <a:schemeClr val="tx1"/>
                          </a:solidFill>
                          <a:latin typeface="Courier New" panose="02070309020205020404" pitchFamily="49" charset="0"/>
                          <a:cs typeface="Courier New" panose="02070309020205020404" pitchFamily="49" charset="0"/>
                        </a:rPr>
                        <a:t>putchar</a:t>
                      </a:r>
                      <a:r>
                        <a:rPr lang="en-US" altLang="zh-CN" sz="1400" b="1" dirty="0">
                          <a:solidFill>
                            <a:schemeClr val="tx1"/>
                          </a:solidFill>
                          <a:latin typeface="Courier New" panose="02070309020205020404" pitchFamily="49" charset="0"/>
                          <a:cs typeface="Courier New" panose="02070309020205020404" pitchFamily="49" charset="0"/>
                        </a:rPr>
                        <a:t>(*(((char *)run) + run-&gt;</a:t>
                      </a:r>
                      <a:r>
                        <a:rPr lang="en-US" altLang="zh-CN" sz="1400" b="1" dirty="0" err="1">
                          <a:solidFill>
                            <a:schemeClr val="tx1"/>
                          </a:solidFill>
                          <a:latin typeface="Courier New" panose="02070309020205020404" pitchFamily="49" charset="0"/>
                          <a:cs typeface="Courier New" panose="02070309020205020404" pitchFamily="49" charset="0"/>
                        </a:rPr>
                        <a:t>io.data_offset</a:t>
                      </a:r>
                      <a:r>
                        <a:rPr lang="en-US" altLang="zh-CN" sz="1400" b="1" dirty="0">
                          <a:solidFill>
                            <a:schemeClr val="tx1"/>
                          </a:solidFill>
                          <a:latin typeface="Courier New" panose="02070309020205020404" pitchFamily="49" charset="0"/>
                          <a:cs typeface="Courier New" panose="02070309020205020404" pitchFamily="49" charset="0"/>
                        </a:rPr>
                        <a:t>));</a:t>
                      </a:r>
                    </a:p>
                    <a:p>
                      <a:r>
                        <a:rPr lang="en-US" altLang="zh-CN" sz="1400" dirty="0">
                          <a:solidFill>
                            <a:schemeClr val="tx1"/>
                          </a:solidFill>
                          <a:latin typeface="Courier New" panose="02070309020205020404" pitchFamily="49" charset="0"/>
                          <a:cs typeface="Courier New" panose="02070309020205020404" pitchFamily="49" charset="0"/>
                        </a:rPr>
                        <a:t>        }</a:t>
                      </a:r>
                    </a:p>
                    <a:p>
                      <a:r>
                        <a:rPr lang="en-US" altLang="zh-CN" sz="1400" dirty="0">
                          <a:solidFill>
                            <a:schemeClr val="tx1"/>
                          </a:solidFill>
                          <a:latin typeface="Courier New" panose="02070309020205020404" pitchFamily="49" charset="0"/>
                          <a:cs typeface="Courier New" panose="02070309020205020404" pitchFamily="49" charset="0"/>
                        </a:rPr>
                        <a:t>    }</a:t>
                      </a:r>
                    </a:p>
                    <a:p>
                      <a:r>
                        <a:rPr lang="en-US" altLang="zh-CN" sz="1400" dirty="0">
                          <a:solidFill>
                            <a:schemeClr val="tx1"/>
                          </a:solidFill>
                          <a:latin typeface="Courier New" panose="02070309020205020404" pitchFamily="49" charset="0"/>
                          <a:cs typeface="Courier New" panose="02070309020205020404" pitchFamily="49" charset="0"/>
                        </a:rPr>
                        <a:t>}    </a:t>
                      </a:r>
                      <a:endParaRPr lang="zh-CN" altLang="en-US" sz="1400" dirty="0">
                        <a:solidFill>
                          <a:schemeClr val="tx1"/>
                        </a:solidFill>
                        <a:latin typeface="Courier New" panose="02070309020205020404" pitchFamily="49" charset="0"/>
                        <a:cs typeface="Courier New" panose="02070309020205020404" pitchFamily="49"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24197603"/>
                  </a:ext>
                </a:extLst>
              </a:tr>
            </a:tbl>
          </a:graphicData>
        </a:graphic>
      </p:graphicFrame>
    </p:spTree>
    <p:extLst>
      <p:ext uri="{BB962C8B-B14F-4D97-AF65-F5344CB8AC3E}">
        <p14:creationId xmlns:p14="http://schemas.microsoft.com/office/powerpoint/2010/main" val="1272670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a:solidFill>
            <a:schemeClr val="bg2"/>
          </a:solidFill>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CPU</a:t>
            </a:r>
            <a:r>
              <a:rPr lang="zh-CN" altLang="en-US" sz="2400" dirty="0"/>
              <a:t>及中断虚拟化基本原理</a:t>
            </a:r>
          </a:p>
        </p:txBody>
      </p:sp>
      <p:grpSp>
        <p:nvGrpSpPr>
          <p:cNvPr id="12" name="组合 11"/>
          <p:cNvGrpSpPr/>
          <p:nvPr/>
        </p:nvGrpSpPr>
        <p:grpSpPr>
          <a:xfrm>
            <a:off x="1841535" y="2223523"/>
            <a:ext cx="843427" cy="443226"/>
            <a:chOff x="666810" y="2586037"/>
            <a:chExt cx="468000" cy="245937"/>
          </a:xfrm>
          <a:solidFill>
            <a:schemeClr val="bg2"/>
          </a:solidFill>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QEMU/KVM CPU</a:t>
            </a:r>
            <a:r>
              <a:rPr lang="zh-CN" altLang="en-US" sz="2400" dirty="0"/>
              <a:t>虚拟化实现</a:t>
            </a:r>
          </a:p>
        </p:txBody>
      </p:sp>
      <p:grpSp>
        <p:nvGrpSpPr>
          <p:cNvPr id="17" name="组合 16"/>
          <p:cNvGrpSpPr/>
          <p:nvPr/>
        </p:nvGrpSpPr>
        <p:grpSpPr>
          <a:xfrm>
            <a:off x="1841535" y="3143496"/>
            <a:ext cx="843427" cy="443226"/>
            <a:chOff x="666810" y="2586037"/>
            <a:chExt cx="468000" cy="245937"/>
          </a:xfrm>
          <a:solidFill>
            <a:srgbClr val="C9151E"/>
          </a:solidFill>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QEMU/KVM </a:t>
            </a:r>
            <a:r>
              <a:rPr lang="zh-CN" altLang="en-US" sz="2400" dirty="0"/>
              <a:t>中断虚拟化实现</a:t>
            </a:r>
          </a:p>
        </p:txBody>
      </p:sp>
      <p:grpSp>
        <p:nvGrpSpPr>
          <p:cNvPr id="22" name="组合 21"/>
          <p:cNvGrpSpPr/>
          <p:nvPr/>
        </p:nvGrpSpPr>
        <p:grpSpPr>
          <a:xfrm>
            <a:off x="1841535" y="4063469"/>
            <a:ext cx="843427" cy="443226"/>
            <a:chOff x="666810" y="2586037"/>
            <a:chExt cx="468000" cy="245937"/>
          </a:xfrm>
          <a:solidFill>
            <a:schemeClr val="bg2"/>
          </a:solidFill>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GiantVM CPU</a:t>
            </a:r>
            <a:r>
              <a:rPr lang="zh-CN" altLang="en-US" sz="2400" dirty="0"/>
              <a:t>虚拟化</a:t>
            </a:r>
          </a:p>
        </p:txBody>
      </p:sp>
      <p:grpSp>
        <p:nvGrpSpPr>
          <p:cNvPr id="32" name="组合 31"/>
          <p:cNvGrpSpPr/>
          <p:nvPr/>
        </p:nvGrpSpPr>
        <p:grpSpPr>
          <a:xfrm>
            <a:off x="1841535" y="4983444"/>
            <a:ext cx="843427" cy="443226"/>
            <a:chOff x="666810" y="2586037"/>
            <a:chExt cx="468000" cy="245937"/>
          </a:xfrm>
          <a:solidFill>
            <a:schemeClr val="bg2"/>
          </a:solidFill>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CPU</a:t>
            </a:r>
            <a:r>
              <a:rPr lang="zh-CN" altLang="en-US" sz="2400" dirty="0"/>
              <a:t>虚拟化研究现状</a:t>
            </a:r>
          </a:p>
        </p:txBody>
      </p:sp>
    </p:spTree>
    <p:extLst>
      <p:ext uri="{BB962C8B-B14F-4D97-AF65-F5344CB8AC3E}">
        <p14:creationId xmlns:p14="http://schemas.microsoft.com/office/powerpoint/2010/main" val="3420993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5953377-20D4-4FEF-A8DC-DD6425650BA5}"/>
              </a:ext>
            </a:extLst>
          </p:cNvPr>
          <p:cNvSpPr>
            <a:spLocks noGrp="1"/>
          </p:cNvSpPr>
          <p:nvPr>
            <p:ph sz="quarter" idx="10"/>
          </p:nvPr>
        </p:nvSpPr>
        <p:spPr/>
        <p:txBody>
          <a:bodyPr/>
          <a:lstStyle/>
          <a:p>
            <a:r>
              <a:rPr lang="en-US" altLang="zh-CN" dirty="0"/>
              <a:t>QEMU/KVM</a:t>
            </a:r>
            <a:r>
              <a:rPr lang="zh-CN" altLang="en-US" dirty="0"/>
              <a:t>都实现了对</a:t>
            </a:r>
            <a:r>
              <a:rPr lang="en-US" altLang="zh-CN" dirty="0"/>
              <a:t>PIC/APIC</a:t>
            </a:r>
            <a:r>
              <a:rPr lang="zh-CN" altLang="en-US" dirty="0"/>
              <a:t>中断控制器的模拟</a:t>
            </a:r>
            <a:endParaRPr lang="en-US" altLang="zh-CN" dirty="0"/>
          </a:p>
          <a:p>
            <a:r>
              <a:rPr lang="en-US" altLang="zh-CN" dirty="0"/>
              <a:t>QEMU</a:t>
            </a:r>
            <a:r>
              <a:rPr lang="zh-CN" altLang="en-US" dirty="0"/>
              <a:t>提供</a:t>
            </a:r>
            <a:r>
              <a:rPr lang="en-US" altLang="zh-CN" b="1" dirty="0"/>
              <a:t>-kernel-</a:t>
            </a:r>
            <a:r>
              <a:rPr lang="en-US" altLang="zh-CN" b="1" dirty="0" err="1"/>
              <a:t>irqchip</a:t>
            </a:r>
            <a:r>
              <a:rPr lang="zh-CN" altLang="en-US" b="1" dirty="0"/>
              <a:t>参数</a:t>
            </a:r>
            <a:r>
              <a:rPr lang="zh-CN" altLang="en-US" dirty="0"/>
              <a:t>决定中断控制器的模拟方式</a:t>
            </a:r>
            <a:endParaRPr lang="en-US" altLang="zh-CN" dirty="0"/>
          </a:p>
          <a:p>
            <a:pPr lvl="1"/>
            <a:r>
              <a:rPr lang="en-US" altLang="zh-CN" b="1" dirty="0"/>
              <a:t>kernel-</a:t>
            </a:r>
            <a:r>
              <a:rPr lang="en-US" altLang="zh-CN" b="1" dirty="0" err="1"/>
              <a:t>irqchip</a:t>
            </a:r>
            <a:r>
              <a:rPr lang="en-US" altLang="zh-CN" b="1" dirty="0"/>
              <a:t>=on</a:t>
            </a:r>
            <a:r>
              <a:rPr lang="zh-CN" altLang="en-US" b="1" dirty="0"/>
              <a:t>：</a:t>
            </a:r>
            <a:r>
              <a:rPr lang="en-US" altLang="zh-CN" dirty="0"/>
              <a:t>PIC</a:t>
            </a:r>
            <a:r>
              <a:rPr lang="zh-CN" altLang="en-US" dirty="0"/>
              <a:t>和</a:t>
            </a:r>
            <a:r>
              <a:rPr lang="en-US" altLang="zh-CN" dirty="0"/>
              <a:t>APIC</a:t>
            </a:r>
            <a:r>
              <a:rPr lang="zh-CN" altLang="en-US" dirty="0"/>
              <a:t>中断控制器均由</a:t>
            </a:r>
            <a:r>
              <a:rPr lang="en-US" altLang="zh-CN" dirty="0"/>
              <a:t>KVM</a:t>
            </a:r>
            <a:r>
              <a:rPr lang="zh-CN" altLang="en-US" dirty="0"/>
              <a:t>模拟</a:t>
            </a:r>
            <a:endParaRPr lang="en-US" altLang="zh-CN" dirty="0"/>
          </a:p>
          <a:p>
            <a:pPr lvl="1"/>
            <a:r>
              <a:rPr lang="en-US" altLang="zh-CN" b="1" dirty="0"/>
              <a:t>kernel-</a:t>
            </a:r>
            <a:r>
              <a:rPr lang="en-US" altLang="zh-CN" b="1" dirty="0" err="1"/>
              <a:t>irqchip</a:t>
            </a:r>
            <a:r>
              <a:rPr lang="en-US" altLang="zh-CN" b="1" dirty="0"/>
              <a:t>=off</a:t>
            </a:r>
            <a:r>
              <a:rPr lang="zh-CN" altLang="zh-CN" b="1" dirty="0"/>
              <a:t>：</a:t>
            </a:r>
            <a:r>
              <a:rPr lang="en-US" altLang="zh-CN" dirty="0"/>
              <a:t>PIC</a:t>
            </a:r>
            <a:r>
              <a:rPr lang="zh-CN" altLang="zh-CN" dirty="0"/>
              <a:t>和</a:t>
            </a:r>
            <a:r>
              <a:rPr lang="en-US" altLang="zh-CN" dirty="0"/>
              <a:t>APIC</a:t>
            </a:r>
            <a:r>
              <a:rPr lang="zh-CN" altLang="zh-CN" dirty="0"/>
              <a:t>中断</a:t>
            </a:r>
            <a:r>
              <a:rPr lang="zh-CN" altLang="en-US" dirty="0"/>
              <a:t>控制器</a:t>
            </a:r>
            <a:r>
              <a:rPr lang="zh-CN" altLang="zh-CN" dirty="0"/>
              <a:t>均由</a:t>
            </a:r>
            <a:r>
              <a:rPr lang="en-US" altLang="zh-CN" dirty="0"/>
              <a:t>QEMU</a:t>
            </a:r>
            <a:r>
              <a:rPr lang="zh-CN" altLang="zh-CN" dirty="0"/>
              <a:t>模拟</a:t>
            </a:r>
          </a:p>
          <a:p>
            <a:pPr lvl="1"/>
            <a:r>
              <a:rPr lang="en-US" altLang="zh-CN" b="1" dirty="0"/>
              <a:t>kernel-</a:t>
            </a:r>
            <a:r>
              <a:rPr lang="en-US" altLang="zh-CN" b="1" dirty="0" err="1"/>
              <a:t>irqchip</a:t>
            </a:r>
            <a:r>
              <a:rPr lang="en-US" altLang="zh-CN" b="1" dirty="0"/>
              <a:t>=split</a:t>
            </a:r>
            <a:r>
              <a:rPr lang="zh-CN" altLang="en-US" b="1" dirty="0"/>
              <a:t>：</a:t>
            </a:r>
            <a:r>
              <a:rPr lang="en-US" altLang="zh-CN" dirty="0"/>
              <a:t>PIC</a:t>
            </a:r>
            <a:r>
              <a:rPr lang="zh-CN" altLang="en-US" dirty="0"/>
              <a:t>和</a:t>
            </a:r>
            <a:r>
              <a:rPr lang="en-US" altLang="zh-CN" dirty="0"/>
              <a:t>IOAPIC</a:t>
            </a:r>
            <a:r>
              <a:rPr lang="zh-CN" altLang="en-US" dirty="0"/>
              <a:t>由</a:t>
            </a:r>
            <a:r>
              <a:rPr lang="en-US" altLang="zh-CN" dirty="0"/>
              <a:t>QEMU</a:t>
            </a:r>
            <a:r>
              <a:rPr lang="zh-CN" altLang="en-US" dirty="0"/>
              <a:t>模拟，</a:t>
            </a:r>
            <a:r>
              <a:rPr lang="en-US" altLang="zh-CN" dirty="0"/>
              <a:t>LAPIC</a:t>
            </a:r>
            <a:r>
              <a:rPr lang="zh-CN" altLang="en-US" dirty="0"/>
              <a:t>由</a:t>
            </a:r>
            <a:r>
              <a:rPr lang="en-US" altLang="zh-CN" dirty="0"/>
              <a:t>KVM</a:t>
            </a:r>
            <a:r>
              <a:rPr lang="zh-CN" altLang="en-US" dirty="0"/>
              <a:t>模拟</a:t>
            </a:r>
            <a:endParaRPr lang="en-US" altLang="zh-CN" dirty="0"/>
          </a:p>
          <a:p>
            <a:pPr lvl="1"/>
            <a:endParaRPr lang="en-US" altLang="zh-CN" dirty="0"/>
          </a:p>
        </p:txBody>
      </p:sp>
      <p:sp>
        <p:nvSpPr>
          <p:cNvPr id="3" name="标题 2">
            <a:extLst>
              <a:ext uri="{FF2B5EF4-FFF2-40B4-BE49-F238E27FC236}">
                <a16:creationId xmlns:a16="http://schemas.microsoft.com/office/drawing/2014/main" id="{40D525CF-973F-4FF2-AFA9-6CFE1DE7D2D0}"/>
              </a:ext>
            </a:extLst>
          </p:cNvPr>
          <p:cNvSpPr>
            <a:spLocks noGrp="1"/>
          </p:cNvSpPr>
          <p:nvPr>
            <p:ph type="title"/>
          </p:nvPr>
        </p:nvSpPr>
        <p:spPr/>
        <p:txBody>
          <a:bodyPr/>
          <a:lstStyle/>
          <a:p>
            <a:r>
              <a:rPr lang="zh-CN" altLang="en-US" dirty="0"/>
              <a:t>中断控制器模拟</a:t>
            </a:r>
          </a:p>
        </p:txBody>
      </p:sp>
    </p:spTree>
    <p:extLst>
      <p:ext uri="{BB962C8B-B14F-4D97-AF65-F5344CB8AC3E}">
        <p14:creationId xmlns:p14="http://schemas.microsoft.com/office/powerpoint/2010/main" val="667394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0300F67-181D-4167-B803-402DAF82A8CF}"/>
              </a:ext>
            </a:extLst>
          </p:cNvPr>
          <p:cNvSpPr>
            <a:spLocks noGrp="1"/>
          </p:cNvSpPr>
          <p:nvPr>
            <p:ph sz="quarter" idx="10"/>
          </p:nvPr>
        </p:nvSpPr>
        <p:spPr>
          <a:xfrm>
            <a:off x="494027" y="1685678"/>
            <a:ext cx="3709140" cy="4822698"/>
          </a:xfrm>
        </p:spPr>
        <p:txBody>
          <a:bodyPr>
            <a:normAutofit fontScale="77500" lnSpcReduction="20000"/>
          </a:bodyPr>
          <a:lstStyle/>
          <a:p>
            <a:r>
              <a:rPr lang="en-US" altLang="zh-CN" dirty="0"/>
              <a:t>QEMU</a:t>
            </a:r>
            <a:r>
              <a:rPr lang="zh-CN" altLang="en-US" dirty="0"/>
              <a:t>中断路由流程</a:t>
            </a:r>
            <a:endParaRPr lang="en-US" altLang="zh-CN" dirty="0"/>
          </a:p>
          <a:p>
            <a:pPr lvl="1"/>
            <a:r>
              <a:rPr lang="en-US" altLang="zh-CN" dirty="0"/>
              <a:t>QEMU</a:t>
            </a:r>
            <a:r>
              <a:rPr lang="zh-CN" altLang="en-US" dirty="0"/>
              <a:t>中断路由的</a:t>
            </a:r>
            <a:r>
              <a:rPr lang="zh-CN" altLang="en-US" b="1" dirty="0"/>
              <a:t>起点位于</a:t>
            </a:r>
            <a:r>
              <a:rPr lang="en-US" altLang="zh-CN" b="1" dirty="0" err="1"/>
              <a:t>pcms</a:t>
            </a:r>
            <a:r>
              <a:rPr lang="en-US" altLang="zh-CN" b="1" dirty="0"/>
              <a:t>-&gt;</a:t>
            </a:r>
            <a:r>
              <a:rPr lang="en-US" altLang="zh-CN" b="1" dirty="0" err="1"/>
              <a:t>gsi</a:t>
            </a:r>
            <a:r>
              <a:rPr lang="zh-CN" altLang="en-US" dirty="0"/>
              <a:t>，它本质上是一个</a:t>
            </a:r>
            <a:r>
              <a:rPr lang="en-US" altLang="zh-CN" dirty="0" err="1"/>
              <a:t>qemu_irq</a:t>
            </a:r>
            <a:r>
              <a:rPr lang="zh-CN" altLang="en-US" dirty="0"/>
              <a:t>数组，为所有的虚拟设备定义了统一的中断传递入口</a:t>
            </a:r>
            <a:endParaRPr lang="en-US" altLang="zh-CN" dirty="0"/>
          </a:p>
          <a:p>
            <a:pPr lvl="1"/>
            <a:r>
              <a:rPr lang="en-US" altLang="zh-CN" dirty="0"/>
              <a:t>QEMU</a:t>
            </a:r>
            <a:r>
              <a:rPr lang="zh-CN" altLang="en-US" dirty="0"/>
              <a:t>根据传入的中断控制器引脚号以及系统当前使用的中断控制器类型决定该中断如何进行传递。</a:t>
            </a:r>
            <a:endParaRPr lang="en-US" altLang="zh-CN" dirty="0"/>
          </a:p>
          <a:p>
            <a:pPr lvl="1"/>
            <a:r>
              <a:rPr lang="zh-CN" altLang="en-US" b="1" dirty="0"/>
              <a:t>若</a:t>
            </a:r>
            <a:r>
              <a:rPr lang="en-US" altLang="zh-CN" b="1" dirty="0"/>
              <a:t>IRQ &lt; 16</a:t>
            </a:r>
            <a:r>
              <a:rPr lang="zh-CN" altLang="en-US" b="1" dirty="0"/>
              <a:t>，调用</a:t>
            </a:r>
            <a:r>
              <a:rPr lang="en-US" altLang="zh-CN" b="1" dirty="0"/>
              <a:t>i8259_irq</a:t>
            </a:r>
            <a:r>
              <a:rPr lang="zh-CN" altLang="en-US" b="1" dirty="0"/>
              <a:t>中的回调函数</a:t>
            </a:r>
            <a:r>
              <a:rPr lang="en-US" altLang="zh-CN" dirty="0"/>
              <a:t>(</a:t>
            </a:r>
            <a:r>
              <a:rPr lang="zh-CN" altLang="en-US" dirty="0"/>
              <a:t>因为</a:t>
            </a:r>
            <a:r>
              <a:rPr lang="en-US" altLang="zh-CN" dirty="0"/>
              <a:t>PIC</a:t>
            </a:r>
            <a:r>
              <a:rPr lang="zh-CN" altLang="en-US" dirty="0"/>
              <a:t>最多支持</a:t>
            </a:r>
            <a:r>
              <a:rPr lang="en-US" altLang="zh-CN" dirty="0"/>
              <a:t>16</a:t>
            </a:r>
            <a:r>
              <a:rPr lang="zh-CN" altLang="en-US" dirty="0"/>
              <a:t>个中断源</a:t>
            </a:r>
            <a:r>
              <a:rPr lang="en-US" altLang="zh-CN" dirty="0"/>
              <a:t>)</a:t>
            </a:r>
          </a:p>
          <a:p>
            <a:pPr lvl="1"/>
            <a:r>
              <a:rPr lang="zh-CN" altLang="en-US" b="1" dirty="0"/>
              <a:t>若</a:t>
            </a:r>
            <a:r>
              <a:rPr lang="en-US" altLang="zh-CN" b="1" dirty="0"/>
              <a:t>IRQ &gt;= 16</a:t>
            </a:r>
            <a:r>
              <a:rPr lang="zh-CN" altLang="en-US" b="1" dirty="0"/>
              <a:t>，调用</a:t>
            </a:r>
            <a:r>
              <a:rPr lang="en-US" altLang="zh-CN" b="1" dirty="0" err="1"/>
              <a:t>ioapic_irq</a:t>
            </a:r>
            <a:r>
              <a:rPr lang="zh-CN" altLang="en-US" b="1" dirty="0"/>
              <a:t>中注册的回调函数</a:t>
            </a:r>
            <a:r>
              <a:rPr lang="en-US" altLang="zh-CN" dirty="0"/>
              <a:t>(IOAPIC</a:t>
            </a:r>
            <a:r>
              <a:rPr lang="zh-CN" altLang="en-US" dirty="0"/>
              <a:t>有</a:t>
            </a:r>
            <a:r>
              <a:rPr lang="en-US" altLang="zh-CN" dirty="0"/>
              <a:t>24</a:t>
            </a:r>
            <a:r>
              <a:rPr lang="zh-CN" altLang="en-US" dirty="0"/>
              <a:t>个引脚，可以支持</a:t>
            </a:r>
            <a:r>
              <a:rPr lang="en-US" altLang="zh-CN" dirty="0"/>
              <a:t>24</a:t>
            </a:r>
            <a:r>
              <a:rPr lang="zh-CN" altLang="en-US" dirty="0"/>
              <a:t>个中断源</a:t>
            </a:r>
            <a:r>
              <a:rPr lang="en-US" altLang="zh-CN" dirty="0"/>
              <a:t>)</a:t>
            </a:r>
          </a:p>
          <a:p>
            <a:pPr lvl="1"/>
            <a:r>
              <a:rPr lang="zh-CN" altLang="en-US" dirty="0"/>
              <a:t>上述回调</a:t>
            </a:r>
            <a:r>
              <a:rPr lang="zh-CN" altLang="en-US" b="1" dirty="0"/>
              <a:t>最终都会调用</a:t>
            </a:r>
            <a:r>
              <a:rPr lang="en-US" altLang="zh-CN" b="1" dirty="0" err="1"/>
              <a:t>kvm_set_irq</a:t>
            </a:r>
            <a:r>
              <a:rPr lang="zh-CN" altLang="en-US" dirty="0"/>
              <a:t>将中断信号传给由</a:t>
            </a:r>
            <a:r>
              <a:rPr lang="en-US" altLang="zh-CN" dirty="0"/>
              <a:t>KVM</a:t>
            </a:r>
            <a:r>
              <a:rPr lang="zh-CN" altLang="en-US" dirty="0"/>
              <a:t>模拟的</a:t>
            </a:r>
            <a:r>
              <a:rPr lang="en-US" altLang="zh-CN" dirty="0"/>
              <a:t>LAPIC</a:t>
            </a:r>
          </a:p>
          <a:p>
            <a:pPr lvl="1"/>
            <a:r>
              <a:rPr lang="zh-CN" altLang="en-US" dirty="0"/>
              <a:t>实际上当</a:t>
            </a:r>
            <a:r>
              <a:rPr lang="en-US" altLang="zh-CN" dirty="0"/>
              <a:t>IRQ</a:t>
            </a:r>
            <a:r>
              <a:rPr lang="zh-CN" altLang="en-US" dirty="0"/>
              <a:t>号小于</a:t>
            </a:r>
            <a:r>
              <a:rPr lang="en-US" altLang="zh-CN" dirty="0"/>
              <a:t>16</a:t>
            </a:r>
            <a:r>
              <a:rPr lang="zh-CN" altLang="en-US" dirty="0"/>
              <a:t>时，</a:t>
            </a:r>
            <a:r>
              <a:rPr lang="en-US" altLang="zh-CN" dirty="0"/>
              <a:t>KVM</a:t>
            </a:r>
            <a:r>
              <a:rPr lang="zh-CN" altLang="en-US" dirty="0"/>
              <a:t>会将中断信号</a:t>
            </a:r>
            <a:r>
              <a:rPr lang="zh-CN" altLang="en-US" b="1" dirty="0"/>
              <a:t>同时发送给虚拟</a:t>
            </a:r>
            <a:r>
              <a:rPr lang="en-US" altLang="zh-CN" b="1" dirty="0"/>
              <a:t>PIC</a:t>
            </a:r>
            <a:r>
              <a:rPr lang="zh-CN" altLang="en-US" b="1" dirty="0"/>
              <a:t>和虚拟</a:t>
            </a:r>
            <a:r>
              <a:rPr lang="en-US" altLang="zh-CN" b="1" dirty="0"/>
              <a:t>IOAPIC</a:t>
            </a:r>
            <a:r>
              <a:rPr lang="zh-CN" altLang="en-US" dirty="0"/>
              <a:t>，虚拟机通过当前真正使用的中断控制器接收该中断信号。</a:t>
            </a:r>
          </a:p>
        </p:txBody>
      </p:sp>
      <p:sp>
        <p:nvSpPr>
          <p:cNvPr id="3" name="标题 2">
            <a:extLst>
              <a:ext uri="{FF2B5EF4-FFF2-40B4-BE49-F238E27FC236}">
                <a16:creationId xmlns:a16="http://schemas.microsoft.com/office/drawing/2014/main" id="{E0C54E9E-D0E0-450B-971F-1F09B9ACE8E7}"/>
              </a:ext>
            </a:extLst>
          </p:cNvPr>
          <p:cNvSpPr>
            <a:spLocks noGrp="1"/>
          </p:cNvSpPr>
          <p:nvPr>
            <p:ph type="title"/>
          </p:nvPr>
        </p:nvSpPr>
        <p:spPr/>
        <p:txBody>
          <a:bodyPr/>
          <a:lstStyle/>
          <a:p>
            <a:r>
              <a:rPr lang="en-US" altLang="zh-CN" dirty="0"/>
              <a:t>QEMU</a:t>
            </a:r>
            <a:r>
              <a:rPr lang="zh-CN" altLang="en-US" dirty="0"/>
              <a:t>中断路由</a:t>
            </a:r>
          </a:p>
        </p:txBody>
      </p:sp>
      <p:pic>
        <p:nvPicPr>
          <p:cNvPr id="5" name="图片 4">
            <a:extLst>
              <a:ext uri="{FF2B5EF4-FFF2-40B4-BE49-F238E27FC236}">
                <a16:creationId xmlns:a16="http://schemas.microsoft.com/office/drawing/2014/main" id="{23D8BD88-A568-43AA-A340-25991325A6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0745" y="2575887"/>
            <a:ext cx="4733364" cy="3160213"/>
          </a:xfrm>
          <a:prstGeom prst="rect">
            <a:avLst/>
          </a:prstGeom>
        </p:spPr>
      </p:pic>
    </p:spTree>
    <p:extLst>
      <p:ext uri="{BB962C8B-B14F-4D97-AF65-F5344CB8AC3E}">
        <p14:creationId xmlns:p14="http://schemas.microsoft.com/office/powerpoint/2010/main" val="3390780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F4C1F8-8C67-41E8-BC8F-E159E697C8DB}"/>
              </a:ext>
            </a:extLst>
          </p:cNvPr>
          <p:cNvSpPr>
            <a:spLocks noGrp="1"/>
          </p:cNvSpPr>
          <p:nvPr>
            <p:ph sz="quarter" idx="10"/>
          </p:nvPr>
        </p:nvSpPr>
        <p:spPr>
          <a:xfrm>
            <a:off x="494026" y="1685678"/>
            <a:ext cx="8250404" cy="2786430"/>
          </a:xfrm>
        </p:spPr>
        <p:txBody>
          <a:bodyPr>
            <a:normAutofit fontScale="70000" lnSpcReduction="20000"/>
          </a:bodyPr>
          <a:lstStyle/>
          <a:p>
            <a:r>
              <a:rPr lang="en-US" altLang="zh-CN" b="1" dirty="0"/>
              <a:t>KVM</a:t>
            </a:r>
            <a:r>
              <a:rPr lang="zh-CN" altLang="en-US" b="1" dirty="0"/>
              <a:t>中断路由由</a:t>
            </a:r>
            <a:r>
              <a:rPr lang="en-US" altLang="zh-CN" b="1" dirty="0"/>
              <a:t>struct </a:t>
            </a:r>
            <a:r>
              <a:rPr lang="en-US" altLang="zh-CN" b="1" dirty="0" err="1"/>
              <a:t>kvm_irq_routing_table</a:t>
            </a:r>
            <a:r>
              <a:rPr lang="zh-CN" altLang="en-US" b="1" dirty="0"/>
              <a:t>完成</a:t>
            </a:r>
            <a:r>
              <a:rPr lang="zh-CN" altLang="en-US" dirty="0"/>
              <a:t>，类似于</a:t>
            </a:r>
            <a:r>
              <a:rPr lang="en-US" altLang="zh-CN" dirty="0"/>
              <a:t>QEMU</a:t>
            </a:r>
            <a:r>
              <a:rPr lang="zh-CN" altLang="en-US" dirty="0"/>
              <a:t>中的</a:t>
            </a:r>
            <a:r>
              <a:rPr lang="en-US" altLang="zh-CN" dirty="0" err="1"/>
              <a:t>GSIState</a:t>
            </a:r>
            <a:r>
              <a:rPr lang="zh-CN" altLang="en-US" dirty="0"/>
              <a:t>，</a:t>
            </a:r>
            <a:r>
              <a:rPr lang="zh-CN" altLang="zh-CN" dirty="0"/>
              <a:t>根据传入的</a:t>
            </a:r>
            <a:r>
              <a:rPr lang="en-US" altLang="zh-CN" dirty="0"/>
              <a:t>IRQ</a:t>
            </a:r>
            <a:r>
              <a:rPr lang="zh-CN" altLang="zh-CN" dirty="0"/>
              <a:t>号调用不同的回调函数</a:t>
            </a:r>
            <a:r>
              <a:rPr lang="zh-CN" altLang="en-US" dirty="0"/>
              <a:t>。具体流程如下：</a:t>
            </a:r>
            <a:endParaRPr lang="en-US" altLang="zh-CN" dirty="0"/>
          </a:p>
          <a:p>
            <a:pPr lvl="1"/>
            <a:r>
              <a:rPr lang="zh-CN" altLang="en-US" b="1" dirty="0"/>
              <a:t>当</a:t>
            </a:r>
            <a:r>
              <a:rPr lang="en-US" altLang="zh-CN" b="1" dirty="0"/>
              <a:t>IRQ &lt; 16</a:t>
            </a:r>
            <a:r>
              <a:rPr lang="zh-CN" altLang="en-US" b="1" dirty="0"/>
              <a:t>时，</a:t>
            </a:r>
            <a:r>
              <a:rPr lang="en-US" altLang="zh-CN" b="1" dirty="0"/>
              <a:t>KVM</a:t>
            </a:r>
            <a:r>
              <a:rPr lang="zh-CN" altLang="en-US" b="1" dirty="0"/>
              <a:t>会同时将中断信号发送给虚拟</a:t>
            </a:r>
            <a:r>
              <a:rPr lang="en-US" altLang="zh-CN" b="1" dirty="0"/>
              <a:t>PIC</a:t>
            </a:r>
            <a:r>
              <a:rPr lang="zh-CN" altLang="en-US" b="1" dirty="0"/>
              <a:t>和虚拟</a:t>
            </a:r>
            <a:r>
              <a:rPr lang="en-US" altLang="zh-CN" b="1" dirty="0"/>
              <a:t>IOAPIC</a:t>
            </a:r>
            <a:r>
              <a:rPr lang="zh-CN" altLang="en-US" dirty="0"/>
              <a:t>，虚拟机会通过当前使用的中断控制器接收该中断信号，其余中断信号将被忽略</a:t>
            </a:r>
            <a:endParaRPr lang="en-US" altLang="zh-CN" dirty="0"/>
          </a:p>
          <a:p>
            <a:pPr lvl="1"/>
            <a:r>
              <a:rPr lang="zh-CN" altLang="en-US" b="1" dirty="0"/>
              <a:t>当</a:t>
            </a:r>
            <a:r>
              <a:rPr lang="en-US" altLang="zh-CN" b="1" dirty="0"/>
              <a:t>IRQ &gt;= 16</a:t>
            </a:r>
            <a:r>
              <a:rPr lang="zh-CN" altLang="en-US" b="1" dirty="0"/>
              <a:t>时，中断信号只会发送给虚拟</a:t>
            </a:r>
            <a:r>
              <a:rPr lang="en-US" altLang="zh-CN" b="1" dirty="0"/>
              <a:t>IOAPIC</a:t>
            </a:r>
          </a:p>
          <a:p>
            <a:pPr lvl="1"/>
            <a:r>
              <a:rPr lang="zh-CN" altLang="en-US" dirty="0"/>
              <a:t>当终端信号到达</a:t>
            </a:r>
            <a:r>
              <a:rPr lang="en-US" altLang="zh-CN" dirty="0"/>
              <a:t>IOAPIC</a:t>
            </a:r>
            <a:r>
              <a:rPr lang="zh-CN" altLang="en-US" dirty="0"/>
              <a:t>时，</a:t>
            </a:r>
            <a:r>
              <a:rPr lang="en-US" altLang="zh-CN" dirty="0"/>
              <a:t>KVM</a:t>
            </a:r>
            <a:r>
              <a:rPr lang="zh-CN" altLang="en-US" dirty="0"/>
              <a:t>会</a:t>
            </a:r>
            <a:r>
              <a:rPr lang="zh-CN" altLang="en-US" b="1" dirty="0"/>
              <a:t>模拟</a:t>
            </a:r>
            <a:r>
              <a:rPr lang="en-US" altLang="zh-CN" b="1" dirty="0"/>
              <a:t>IOAPIC</a:t>
            </a:r>
            <a:r>
              <a:rPr lang="zh-CN" altLang="en-US" b="1" dirty="0"/>
              <a:t>中的中断重定向表</a:t>
            </a:r>
            <a:r>
              <a:rPr lang="en-US" altLang="zh-CN" b="1" dirty="0"/>
              <a:t>(Interrupt Redirection Table)</a:t>
            </a:r>
            <a:r>
              <a:rPr lang="zh-CN" altLang="en-US" dirty="0"/>
              <a:t>。根据表项中的中断配置信息，</a:t>
            </a:r>
            <a:r>
              <a:rPr lang="en-US" altLang="zh-CN" dirty="0"/>
              <a:t>KVM</a:t>
            </a:r>
            <a:r>
              <a:rPr lang="zh-CN" altLang="en-US" dirty="0"/>
              <a:t>模拟一条中断消息传递给目标</a:t>
            </a:r>
            <a:r>
              <a:rPr lang="en-US" altLang="zh-CN" dirty="0"/>
              <a:t>LAPIC</a:t>
            </a:r>
            <a:r>
              <a:rPr lang="zh-CN" altLang="en-US" dirty="0"/>
              <a:t>。</a:t>
            </a:r>
            <a:endParaRPr lang="en-US" altLang="zh-CN" dirty="0"/>
          </a:p>
          <a:p>
            <a:pPr lvl="1"/>
            <a:r>
              <a:rPr lang="en-US" altLang="zh-CN" dirty="0"/>
              <a:t>LAPIC</a:t>
            </a:r>
            <a:r>
              <a:rPr lang="zh-CN" altLang="en-US" dirty="0"/>
              <a:t>调用相应回调设置</a:t>
            </a:r>
            <a:r>
              <a:rPr lang="en-US" altLang="zh-CN" dirty="0"/>
              <a:t>IRR</a:t>
            </a:r>
            <a:r>
              <a:rPr lang="zh-CN" altLang="en-US" dirty="0"/>
              <a:t>寄存器，并在目标</a:t>
            </a:r>
            <a:r>
              <a:rPr lang="en-US" altLang="zh-CN" dirty="0"/>
              <a:t>vCPU</a:t>
            </a:r>
            <a:r>
              <a:rPr lang="zh-CN" altLang="en-US" dirty="0"/>
              <a:t>中记录一个中断请求</a:t>
            </a:r>
            <a:endParaRPr lang="en-US" altLang="zh-CN" dirty="0"/>
          </a:p>
          <a:p>
            <a:pPr lvl="1"/>
            <a:r>
              <a:rPr lang="zh-CN" altLang="en-US" dirty="0"/>
              <a:t>而后调用</a:t>
            </a:r>
            <a:r>
              <a:rPr lang="en-US" altLang="zh-CN" dirty="0" err="1"/>
              <a:t>kvm_vcpu_kick</a:t>
            </a:r>
            <a:r>
              <a:rPr lang="zh-CN" altLang="en-US" dirty="0"/>
              <a:t>函数通知目标</a:t>
            </a:r>
            <a:r>
              <a:rPr lang="en-US" altLang="zh-CN" dirty="0"/>
              <a:t>vCPU</a:t>
            </a:r>
            <a:r>
              <a:rPr lang="zh-CN" altLang="en-US" dirty="0"/>
              <a:t>，</a:t>
            </a:r>
            <a:r>
              <a:rPr lang="zh-CN" altLang="en-US" b="1" dirty="0"/>
              <a:t>若目标</a:t>
            </a:r>
            <a:r>
              <a:rPr lang="en-US" altLang="zh-CN" b="1" dirty="0"/>
              <a:t>vCPU</a:t>
            </a:r>
            <a:r>
              <a:rPr lang="zh-CN" altLang="en-US" b="1" dirty="0"/>
              <a:t>处于睡眠状态，唤醒该</a:t>
            </a:r>
            <a:r>
              <a:rPr lang="en-US" altLang="zh-CN" b="1" dirty="0"/>
              <a:t>vCPU</a:t>
            </a:r>
            <a:r>
              <a:rPr lang="zh-CN" altLang="en-US" b="1" dirty="0"/>
              <a:t>。否则，发送</a:t>
            </a:r>
            <a:r>
              <a:rPr lang="en-US" altLang="zh-CN" b="1" dirty="0"/>
              <a:t>IPI</a:t>
            </a:r>
            <a:r>
              <a:rPr lang="zh-CN" altLang="en-US" b="1" dirty="0"/>
              <a:t>使其发生虚拟机陷出</a:t>
            </a:r>
            <a:endParaRPr lang="en-US" altLang="zh-CN" b="1" dirty="0"/>
          </a:p>
          <a:p>
            <a:pPr lvl="1"/>
            <a:r>
              <a:rPr lang="en-US" altLang="zh-CN" dirty="0"/>
              <a:t>vCPU</a:t>
            </a:r>
            <a:r>
              <a:rPr lang="zh-CN" altLang="en-US" dirty="0"/>
              <a:t>再次进入非根模式前，会处理前述中断请求，</a:t>
            </a:r>
            <a:r>
              <a:rPr lang="zh-CN" altLang="en-US" b="1" dirty="0"/>
              <a:t>向虚拟机中注入一个虚拟中断</a:t>
            </a:r>
          </a:p>
        </p:txBody>
      </p:sp>
      <p:sp>
        <p:nvSpPr>
          <p:cNvPr id="3" name="标题 2">
            <a:extLst>
              <a:ext uri="{FF2B5EF4-FFF2-40B4-BE49-F238E27FC236}">
                <a16:creationId xmlns:a16="http://schemas.microsoft.com/office/drawing/2014/main" id="{95356790-B8DC-49FE-8692-858D9A64DBC6}"/>
              </a:ext>
            </a:extLst>
          </p:cNvPr>
          <p:cNvSpPr>
            <a:spLocks noGrp="1"/>
          </p:cNvSpPr>
          <p:nvPr>
            <p:ph type="title"/>
          </p:nvPr>
        </p:nvSpPr>
        <p:spPr/>
        <p:txBody>
          <a:bodyPr/>
          <a:lstStyle/>
          <a:p>
            <a:r>
              <a:rPr lang="en-US" altLang="zh-CN" dirty="0"/>
              <a:t>KVM</a:t>
            </a:r>
            <a:r>
              <a:rPr lang="zh-CN" altLang="en-US" dirty="0"/>
              <a:t>中断路由</a:t>
            </a:r>
          </a:p>
        </p:txBody>
      </p:sp>
      <p:pic>
        <p:nvPicPr>
          <p:cNvPr id="3074" name="图片 141">
            <a:extLst>
              <a:ext uri="{FF2B5EF4-FFF2-40B4-BE49-F238E27FC236}">
                <a16:creationId xmlns:a16="http://schemas.microsoft.com/office/drawing/2014/main" id="{F9A0B178-711B-4B9B-AB32-BF3EDD928D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4712" y="4369294"/>
            <a:ext cx="5257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9966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AD27A05-AACF-4F54-AF04-C6B0CAD0F431}"/>
              </a:ext>
            </a:extLst>
          </p:cNvPr>
          <p:cNvSpPr>
            <a:spLocks noGrp="1"/>
          </p:cNvSpPr>
          <p:nvPr>
            <p:ph sz="quarter" idx="10"/>
          </p:nvPr>
        </p:nvSpPr>
        <p:spPr>
          <a:xfrm>
            <a:off x="494026" y="1685678"/>
            <a:ext cx="8372163" cy="1400422"/>
          </a:xfrm>
        </p:spPr>
        <p:txBody>
          <a:bodyPr>
            <a:normAutofit fontScale="85000" lnSpcReduction="20000"/>
          </a:bodyPr>
          <a:lstStyle/>
          <a:p>
            <a:r>
              <a:rPr lang="zh-CN" altLang="en-US" dirty="0"/>
              <a:t>虚拟机在进入非根模式之前，会</a:t>
            </a:r>
            <a:r>
              <a:rPr lang="zh-CN" altLang="en-US" b="1" dirty="0"/>
              <a:t>检查虚拟</a:t>
            </a:r>
            <a:r>
              <a:rPr lang="en-US" altLang="zh-CN" b="1" dirty="0"/>
              <a:t>LAPIC</a:t>
            </a:r>
            <a:r>
              <a:rPr lang="zh-CN" altLang="en-US" b="1" dirty="0"/>
              <a:t>中是否有待处理的中断</a:t>
            </a:r>
            <a:endParaRPr lang="en-US" altLang="zh-CN" dirty="0"/>
          </a:p>
          <a:p>
            <a:r>
              <a:rPr lang="zh-CN" altLang="en-US" dirty="0"/>
              <a:t>若有，保存该中断信息并</a:t>
            </a:r>
            <a:r>
              <a:rPr lang="zh-CN" altLang="en-US" b="1" dirty="0"/>
              <a:t>设置</a:t>
            </a:r>
            <a:r>
              <a:rPr lang="en-US" altLang="zh-CN" b="1" dirty="0"/>
              <a:t>VM-Entry</a:t>
            </a:r>
            <a:r>
              <a:rPr lang="zh-CN" altLang="en-US" b="1" dirty="0"/>
              <a:t>控制域中断信息字段</a:t>
            </a:r>
            <a:r>
              <a:rPr lang="en-US" altLang="zh-CN" b="1" dirty="0"/>
              <a:t>(Interruption Information)</a:t>
            </a:r>
          </a:p>
          <a:p>
            <a:r>
              <a:rPr lang="zh-CN" altLang="en-US" dirty="0"/>
              <a:t>在</a:t>
            </a:r>
            <a:r>
              <a:rPr lang="en-US" altLang="zh-CN" dirty="0"/>
              <a:t>VM-Entry</a:t>
            </a:r>
            <a:r>
              <a:rPr lang="zh-CN" altLang="en-US" dirty="0"/>
              <a:t>时，</a:t>
            </a:r>
            <a:r>
              <a:rPr lang="en-US" altLang="zh-CN" dirty="0"/>
              <a:t>CPU</a:t>
            </a:r>
            <a:r>
              <a:rPr lang="zh-CN" altLang="en-US" dirty="0"/>
              <a:t>会检查该字段发现有待处理的中断并用中断向量号索引</a:t>
            </a:r>
            <a:r>
              <a:rPr lang="en-US" altLang="zh-CN" dirty="0"/>
              <a:t>IDT</a:t>
            </a:r>
            <a:r>
              <a:rPr lang="zh-CN" altLang="en-US" dirty="0"/>
              <a:t>执行相应的处理函数</a:t>
            </a:r>
          </a:p>
        </p:txBody>
      </p:sp>
      <p:sp>
        <p:nvSpPr>
          <p:cNvPr id="3" name="标题 2">
            <a:extLst>
              <a:ext uri="{FF2B5EF4-FFF2-40B4-BE49-F238E27FC236}">
                <a16:creationId xmlns:a16="http://schemas.microsoft.com/office/drawing/2014/main" id="{D4261F3D-7340-45C1-9289-7562DC5DB780}"/>
              </a:ext>
            </a:extLst>
          </p:cNvPr>
          <p:cNvSpPr>
            <a:spLocks noGrp="1"/>
          </p:cNvSpPr>
          <p:nvPr>
            <p:ph type="title"/>
          </p:nvPr>
        </p:nvSpPr>
        <p:spPr/>
        <p:txBody>
          <a:bodyPr/>
          <a:lstStyle/>
          <a:p>
            <a:r>
              <a:rPr lang="zh-CN" altLang="en-US" dirty="0"/>
              <a:t>虚拟中断注入</a:t>
            </a:r>
          </a:p>
        </p:txBody>
      </p:sp>
      <p:pic>
        <p:nvPicPr>
          <p:cNvPr id="5" name="图片 4">
            <a:extLst>
              <a:ext uri="{FF2B5EF4-FFF2-40B4-BE49-F238E27FC236}">
                <a16:creationId xmlns:a16="http://schemas.microsoft.com/office/drawing/2014/main" id="{C521CFA8-B0AB-4FB1-83DE-0C2605F7F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1" y="3355396"/>
            <a:ext cx="8977138" cy="3261643"/>
          </a:xfrm>
          <a:prstGeom prst="rect">
            <a:avLst/>
          </a:prstGeom>
        </p:spPr>
      </p:pic>
    </p:spTree>
    <p:extLst>
      <p:ext uri="{BB962C8B-B14F-4D97-AF65-F5344CB8AC3E}">
        <p14:creationId xmlns:p14="http://schemas.microsoft.com/office/powerpoint/2010/main" val="3219724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3097D8-FD7F-4463-8BEA-FE6333055FEF}"/>
              </a:ext>
            </a:extLst>
          </p:cNvPr>
          <p:cNvSpPr>
            <a:spLocks noGrp="1"/>
          </p:cNvSpPr>
          <p:nvPr>
            <p:ph sz="quarter" idx="10"/>
          </p:nvPr>
        </p:nvSpPr>
        <p:spPr/>
        <p:txBody>
          <a:bodyPr/>
          <a:lstStyle/>
          <a:p>
            <a:r>
              <a:rPr lang="zh-CN" altLang="en-US" dirty="0"/>
              <a:t>实验目标：使用</a:t>
            </a:r>
            <a:r>
              <a:rPr lang="en-US" altLang="zh-CN" dirty="0"/>
              <a:t>GDB</a:t>
            </a:r>
            <a:r>
              <a:rPr lang="zh-CN" altLang="en-US" dirty="0"/>
              <a:t>调试工具熟悉</a:t>
            </a:r>
            <a:r>
              <a:rPr lang="en-US" altLang="zh-CN" dirty="0"/>
              <a:t>e1000</a:t>
            </a:r>
            <a:r>
              <a:rPr lang="zh-CN" altLang="en-US" dirty="0"/>
              <a:t>网卡中断递送流程</a:t>
            </a:r>
            <a:endParaRPr lang="en-US" altLang="zh-CN" dirty="0"/>
          </a:p>
          <a:p>
            <a:r>
              <a:rPr lang="zh-CN" altLang="en-US" dirty="0"/>
              <a:t>实验概述</a:t>
            </a:r>
            <a:endParaRPr lang="en-US" altLang="zh-CN" dirty="0"/>
          </a:p>
          <a:p>
            <a:pPr lvl="1"/>
            <a:r>
              <a:rPr lang="zh-CN" altLang="en-US" dirty="0"/>
              <a:t>为了使用</a:t>
            </a:r>
            <a:r>
              <a:rPr lang="en-US" altLang="zh-CN" dirty="0"/>
              <a:t>GDB</a:t>
            </a:r>
            <a:r>
              <a:rPr lang="zh-CN" altLang="en-US" dirty="0"/>
              <a:t>调试虚拟中断在</a:t>
            </a:r>
            <a:r>
              <a:rPr lang="en-US" altLang="zh-CN" dirty="0"/>
              <a:t>KVM</a:t>
            </a:r>
            <a:r>
              <a:rPr lang="zh-CN" altLang="en-US" dirty="0"/>
              <a:t>中的递送流程，本次实验在嵌套虚拟化环境中进行</a:t>
            </a:r>
            <a:endParaRPr lang="en-US" altLang="zh-CN" dirty="0"/>
          </a:p>
          <a:p>
            <a:pPr lvl="1"/>
            <a:r>
              <a:rPr lang="zh-CN" altLang="en-US" dirty="0"/>
              <a:t>本次实验所使用的</a:t>
            </a:r>
            <a:r>
              <a:rPr lang="zh-CN" altLang="en-US" b="1" dirty="0"/>
              <a:t>内核版本均为</a:t>
            </a:r>
            <a:r>
              <a:rPr lang="en-US" altLang="zh-CN" b="1" dirty="0"/>
              <a:t>4.19.0</a:t>
            </a:r>
          </a:p>
          <a:p>
            <a:r>
              <a:rPr lang="zh-CN" altLang="en-US" dirty="0"/>
              <a:t>实验流程</a:t>
            </a:r>
            <a:endParaRPr lang="en-US" altLang="zh-CN" dirty="0"/>
          </a:p>
          <a:p>
            <a:pPr lvl="1"/>
            <a:r>
              <a:rPr lang="zh-CN" altLang="en-US" dirty="0"/>
              <a:t>启动虚拟机，等待远程</a:t>
            </a:r>
            <a:r>
              <a:rPr lang="en-US" altLang="zh-CN" dirty="0"/>
              <a:t>GDB</a:t>
            </a:r>
            <a:r>
              <a:rPr lang="zh-CN" altLang="en-US" dirty="0"/>
              <a:t>连接</a:t>
            </a:r>
            <a:endParaRPr lang="en-US" altLang="zh-CN" dirty="0"/>
          </a:p>
          <a:p>
            <a:pPr lvl="1"/>
            <a:r>
              <a:rPr lang="zh-CN" altLang="en-US" dirty="0"/>
              <a:t>加载</a:t>
            </a:r>
            <a:r>
              <a:rPr lang="en-US" altLang="zh-CN" dirty="0"/>
              <a:t>KVM</a:t>
            </a:r>
            <a:r>
              <a:rPr lang="zh-CN" altLang="en-US" dirty="0"/>
              <a:t>模块调试信息</a:t>
            </a:r>
            <a:endParaRPr lang="en-US" altLang="zh-CN" dirty="0"/>
          </a:p>
          <a:p>
            <a:pPr lvl="1"/>
            <a:r>
              <a:rPr lang="zh-CN" altLang="en-US" dirty="0"/>
              <a:t>使用</a:t>
            </a:r>
            <a:r>
              <a:rPr lang="en-US" altLang="zh-CN" dirty="0"/>
              <a:t>GDB</a:t>
            </a:r>
            <a:r>
              <a:rPr lang="zh-CN" altLang="en-US" dirty="0"/>
              <a:t>运行</a:t>
            </a:r>
            <a:r>
              <a:rPr lang="en-US" altLang="zh-CN" dirty="0"/>
              <a:t>QEMU</a:t>
            </a:r>
            <a:r>
              <a:rPr lang="zh-CN" altLang="en-US" dirty="0"/>
              <a:t>，启动嵌套虚拟机</a:t>
            </a:r>
            <a:endParaRPr lang="en-US" altLang="zh-CN" dirty="0"/>
          </a:p>
          <a:p>
            <a:pPr lvl="1"/>
            <a:r>
              <a:rPr lang="zh-CN" altLang="en-US" dirty="0"/>
              <a:t>通过</a:t>
            </a:r>
            <a:r>
              <a:rPr lang="en-US" altLang="zh-CN" dirty="0"/>
              <a:t>QEMU monitor</a:t>
            </a:r>
            <a:r>
              <a:rPr lang="zh-CN" altLang="en-US" dirty="0"/>
              <a:t>查询</a:t>
            </a:r>
            <a:r>
              <a:rPr lang="en-US" altLang="zh-CN" dirty="0"/>
              <a:t>e1000</a:t>
            </a:r>
            <a:r>
              <a:rPr lang="zh-CN" altLang="en-US" dirty="0"/>
              <a:t>网卡中断相关信息</a:t>
            </a:r>
            <a:endParaRPr lang="en-US" altLang="zh-CN" dirty="0"/>
          </a:p>
          <a:p>
            <a:pPr lvl="1"/>
            <a:r>
              <a:rPr lang="zh-CN" altLang="en-US" dirty="0"/>
              <a:t>使用</a:t>
            </a:r>
            <a:r>
              <a:rPr lang="en-US" altLang="zh-CN" dirty="0"/>
              <a:t>GDB</a:t>
            </a:r>
            <a:r>
              <a:rPr lang="zh-CN" altLang="en-US" dirty="0"/>
              <a:t>调试中断传递流程</a:t>
            </a:r>
            <a:endParaRPr lang="en-US" altLang="zh-CN" dirty="0"/>
          </a:p>
          <a:p>
            <a:pPr lvl="1"/>
            <a:endParaRPr lang="zh-CN" altLang="en-US" dirty="0"/>
          </a:p>
        </p:txBody>
      </p:sp>
      <p:sp>
        <p:nvSpPr>
          <p:cNvPr id="3" name="标题 2">
            <a:extLst>
              <a:ext uri="{FF2B5EF4-FFF2-40B4-BE49-F238E27FC236}">
                <a16:creationId xmlns:a16="http://schemas.microsoft.com/office/drawing/2014/main" id="{2D29536B-2A2D-49A2-A80B-B23B62B5A4EA}"/>
              </a:ext>
            </a:extLst>
          </p:cNvPr>
          <p:cNvSpPr>
            <a:spLocks noGrp="1"/>
          </p:cNvSpPr>
          <p:nvPr>
            <p:ph type="title"/>
          </p:nvPr>
        </p:nvSpPr>
        <p:spPr/>
        <p:txBody>
          <a:bodyPr/>
          <a:lstStyle/>
          <a:p>
            <a:r>
              <a:rPr lang="zh-CN" altLang="en-US" dirty="0"/>
              <a:t>实验：</a:t>
            </a:r>
            <a:r>
              <a:rPr lang="en-US" altLang="zh-CN" dirty="0"/>
              <a:t>e1000</a:t>
            </a:r>
            <a:r>
              <a:rPr lang="zh-CN" altLang="en-US" dirty="0"/>
              <a:t>网卡中断虚拟化</a:t>
            </a:r>
          </a:p>
        </p:txBody>
      </p:sp>
    </p:spTree>
    <p:extLst>
      <p:ext uri="{BB962C8B-B14F-4D97-AF65-F5344CB8AC3E}">
        <p14:creationId xmlns:p14="http://schemas.microsoft.com/office/powerpoint/2010/main" val="2759277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4CEE2A96-34FA-4358-B254-925D18A389ED}"/>
              </a:ext>
            </a:extLst>
          </p:cNvPr>
          <p:cNvGraphicFramePr>
            <a:graphicFrameLocks noGrp="1"/>
          </p:cNvGraphicFramePr>
          <p:nvPr>
            <p:ph sz="quarter" idx="10"/>
            <p:extLst>
              <p:ext uri="{D42A27DB-BD31-4B8C-83A1-F6EECF244321}">
                <p14:modId xmlns:p14="http://schemas.microsoft.com/office/powerpoint/2010/main" val="2720964833"/>
              </p:ext>
            </p:extLst>
          </p:nvPr>
        </p:nvGraphicFramePr>
        <p:xfrm>
          <a:off x="419572" y="2667000"/>
          <a:ext cx="8521065" cy="152400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0">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Physical Machine Terminal 1</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qemu</a:t>
                      </a:r>
                      <a:r>
                        <a:rPr lang="en-US" sz="1400" kern="100" dirty="0">
                          <a:effectLst/>
                          <a:latin typeface="Courier New" panose="02070309020205020404" pitchFamily="49" charset="0"/>
                          <a:ea typeface="宋体" panose="02010600030101010101" pitchFamily="2" charset="-122"/>
                        </a:rPr>
                        <a:t>/x86_64-softmmu/qemu-system-x86_64 -s -S -</a:t>
                      </a:r>
                      <a:r>
                        <a:rPr lang="en-US" sz="1400" kern="100" dirty="0" err="1">
                          <a:effectLst/>
                          <a:latin typeface="Courier New" panose="02070309020205020404" pitchFamily="49" charset="0"/>
                          <a:ea typeface="宋体" panose="02010600030101010101" pitchFamily="2" charset="-122"/>
                        </a:rPr>
                        <a:t>smp</a:t>
                      </a:r>
                      <a:r>
                        <a:rPr lang="en-US" sz="1400" kern="100" dirty="0">
                          <a:effectLst/>
                          <a:latin typeface="Courier New" panose="02070309020205020404" pitchFamily="49" charset="0"/>
                          <a:ea typeface="宋体" panose="02010600030101010101" pitchFamily="2" charset="-122"/>
                        </a:rPr>
                        <a:t> 4 -m 4096 -</a:t>
                      </a:r>
                      <a:r>
                        <a:rPr lang="en-US" sz="1400" kern="100" dirty="0" err="1">
                          <a:effectLst/>
                          <a:latin typeface="Courier New" panose="02070309020205020404" pitchFamily="49" charset="0"/>
                          <a:ea typeface="宋体" panose="02010600030101010101" pitchFamily="2" charset="-122"/>
                        </a:rPr>
                        <a:t>cpu</a:t>
                      </a:r>
                      <a:r>
                        <a:rPr lang="en-US" sz="1400" kern="100" dirty="0">
                          <a:effectLst/>
                          <a:latin typeface="Courier New" panose="02070309020205020404" pitchFamily="49" charset="0"/>
                          <a:ea typeface="宋体" panose="02010600030101010101" pitchFamily="2" charset="-122"/>
                        </a:rPr>
                        <a:t> host \</a:t>
                      </a:r>
                      <a:endParaRPr lang="zh-CN" sz="1400" kern="100" dirty="0">
                        <a:effectLst/>
                        <a:latin typeface="Times New Roman" panose="02020603050405020304" pitchFamily="18"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-kernel </a:t>
                      </a:r>
                      <a:r>
                        <a:rPr lang="en-US" sz="1400" kern="100" dirty="0" err="1">
                          <a:effectLst/>
                          <a:latin typeface="Courier New" panose="02070309020205020404" pitchFamily="49" charset="0"/>
                          <a:ea typeface="宋体" panose="02010600030101010101" pitchFamily="2" charset="-122"/>
                        </a:rPr>
                        <a:t>linux</a:t>
                      </a:r>
                      <a:r>
                        <a:rPr lang="en-US" sz="1400" kern="100" dirty="0">
                          <a:effectLst/>
                          <a:latin typeface="Courier New" panose="02070309020205020404" pitchFamily="49" charset="0"/>
                          <a:ea typeface="宋体" panose="02010600030101010101" pitchFamily="2" charset="-122"/>
                        </a:rPr>
                        <a:t>/arch/x86/boot/</a:t>
                      </a:r>
                      <a:r>
                        <a:rPr lang="en-US" sz="1400" kern="100" dirty="0" err="1">
                          <a:effectLst/>
                          <a:latin typeface="Courier New" panose="02070309020205020404" pitchFamily="49" charset="0"/>
                          <a:ea typeface="宋体" panose="02010600030101010101" pitchFamily="2" charset="-122"/>
                        </a:rPr>
                        <a:t>bzImage</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initrd</a:t>
                      </a:r>
                      <a:r>
                        <a:rPr lang="en-US" sz="1400" kern="100" dirty="0">
                          <a:effectLst/>
                          <a:latin typeface="Courier New" panose="02070309020205020404" pitchFamily="49" charset="0"/>
                          <a:ea typeface="宋体" panose="02010600030101010101" pitchFamily="2" charset="-122"/>
                        </a:rPr>
                        <a:t> initrd.img-4.19.0 \</a:t>
                      </a:r>
                      <a:endParaRPr lang="zh-CN" sz="1400" kern="100" dirty="0">
                        <a:effectLst/>
                        <a:latin typeface="Times New Roman" panose="02020603050405020304" pitchFamily="18"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-append "root=/dev/sda1 </a:t>
                      </a:r>
                      <a:r>
                        <a:rPr lang="en-US" sz="1400" b="1" kern="100" dirty="0" err="1">
                          <a:effectLst/>
                          <a:latin typeface="Courier New" panose="02070309020205020404" pitchFamily="49" charset="0"/>
                          <a:ea typeface="宋体" panose="02010600030101010101" pitchFamily="2" charset="-122"/>
                        </a:rPr>
                        <a:t>nokaslr</a:t>
                      </a:r>
                      <a:r>
                        <a:rPr lang="en-US" sz="1400" kern="100" dirty="0">
                          <a:effectLst/>
                          <a:latin typeface="Courier New" panose="02070309020205020404" pitchFamily="49" charset="0"/>
                          <a:ea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-drive file=</a:t>
                      </a:r>
                      <a:r>
                        <a:rPr lang="en-US" sz="1400" kern="100" dirty="0" err="1">
                          <a:effectLst/>
                          <a:latin typeface="Courier New" panose="02070309020205020404" pitchFamily="49" charset="0"/>
                          <a:ea typeface="宋体" panose="02010600030101010101" pitchFamily="2" charset="-122"/>
                        </a:rPr>
                        <a:t>desktop.img,format</a:t>
                      </a: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raw,index</a:t>
                      </a:r>
                      <a:r>
                        <a:rPr lang="en-US" sz="1400" kern="100" dirty="0">
                          <a:effectLst/>
                          <a:latin typeface="Courier New" panose="02070309020205020404" pitchFamily="49" charset="0"/>
                          <a:ea typeface="宋体" panose="02010600030101010101" pitchFamily="2" charset="-122"/>
                        </a:rPr>
                        <a:t>=0,media=disk \</a:t>
                      </a:r>
                      <a:endParaRPr lang="zh-CN" sz="1400" kern="100" dirty="0">
                        <a:effectLst/>
                        <a:latin typeface="Times New Roman" panose="02020603050405020304" pitchFamily="18"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netdev</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tap,id</a:t>
                      </a:r>
                      <a:r>
                        <a:rPr lang="en-US" sz="1400" kern="100" dirty="0">
                          <a:effectLst/>
                          <a:latin typeface="Courier New" panose="02070309020205020404" pitchFamily="49" charset="0"/>
                          <a:ea typeface="宋体" panose="02010600030101010101" pitchFamily="2" charset="-122"/>
                        </a:rPr>
                        <a:t>=mynet0,ifname=tap0,script=</a:t>
                      </a:r>
                      <a:r>
                        <a:rPr lang="en-US" sz="1400" kern="100" dirty="0" err="1">
                          <a:effectLst/>
                          <a:latin typeface="Courier New" panose="02070309020205020404" pitchFamily="49" charset="0"/>
                          <a:ea typeface="宋体" panose="02010600030101010101" pitchFamily="2" charset="-122"/>
                        </a:rPr>
                        <a:t>no,downscript</a:t>
                      </a:r>
                      <a:r>
                        <a:rPr lang="en-US" sz="1400" kern="100" dirty="0">
                          <a:effectLst/>
                          <a:latin typeface="Courier New" panose="02070309020205020404" pitchFamily="49" charset="0"/>
                          <a:ea typeface="宋体" panose="02010600030101010101" pitchFamily="2" charset="-122"/>
                        </a:rPr>
                        <a:t>=no \</a:t>
                      </a:r>
                      <a:endParaRPr lang="zh-CN" sz="1400" kern="100" dirty="0">
                        <a:effectLst/>
                        <a:latin typeface="Times New Roman" panose="02020603050405020304" pitchFamily="18"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-device e1000,netdev=mynet0,mac=52:55:00:d1:55:01 --enable-</a:t>
                      </a:r>
                      <a:r>
                        <a:rPr lang="en-US" sz="1400" kern="100" dirty="0" err="1">
                          <a:effectLst/>
                          <a:latin typeface="Courier New" panose="02070309020205020404" pitchFamily="49" charset="0"/>
                          <a:ea typeface="宋体" panose="02010600030101010101" pitchFamily="2" charset="-122"/>
                        </a:rPr>
                        <a:t>kvm</a:t>
                      </a:r>
                      <a:endParaRPr lang="zh-CN" sz="1400" kern="100" dirty="0">
                        <a:effectLst/>
                        <a:latin typeface="Times New Roman" panose="02020603050405020304" pitchFamily="18" charset="0"/>
                        <a:ea typeface="宋体" panose="02010600030101010101" pitchFamily="2" charset="-122"/>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sp>
        <p:nvSpPr>
          <p:cNvPr id="3" name="标题 2">
            <a:extLst>
              <a:ext uri="{FF2B5EF4-FFF2-40B4-BE49-F238E27FC236}">
                <a16:creationId xmlns:a16="http://schemas.microsoft.com/office/drawing/2014/main" id="{C867120C-C69E-4D45-B090-BF1E6F1B9B79}"/>
              </a:ext>
            </a:extLst>
          </p:cNvPr>
          <p:cNvSpPr>
            <a:spLocks noGrp="1"/>
          </p:cNvSpPr>
          <p:nvPr>
            <p:ph type="title"/>
          </p:nvPr>
        </p:nvSpPr>
        <p:spPr/>
        <p:txBody>
          <a:bodyPr/>
          <a:lstStyle/>
          <a:p>
            <a:r>
              <a:rPr lang="zh-CN" altLang="en-US" dirty="0"/>
              <a:t>启动虚拟机</a:t>
            </a:r>
          </a:p>
        </p:txBody>
      </p:sp>
      <p:sp>
        <p:nvSpPr>
          <p:cNvPr id="5" name="内容占位符 1">
            <a:extLst>
              <a:ext uri="{FF2B5EF4-FFF2-40B4-BE49-F238E27FC236}">
                <a16:creationId xmlns:a16="http://schemas.microsoft.com/office/drawing/2014/main" id="{E5BCAE78-2D89-4B81-909A-5CC292CF615A}"/>
              </a:ext>
            </a:extLst>
          </p:cNvPr>
          <p:cNvSpPr txBox="1">
            <a:spLocks/>
          </p:cNvSpPr>
          <p:nvPr/>
        </p:nvSpPr>
        <p:spPr>
          <a:xfrm>
            <a:off x="494026" y="1685678"/>
            <a:ext cx="8372163" cy="88087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启动虚拟机。</a:t>
            </a:r>
            <a:r>
              <a:rPr lang="en-US" altLang="zh-CN" sz="1600" dirty="0"/>
              <a:t>QEMU</a:t>
            </a:r>
            <a:r>
              <a:rPr lang="zh-CN" altLang="en-US" sz="1600" dirty="0"/>
              <a:t>提供</a:t>
            </a:r>
            <a:r>
              <a:rPr lang="en-US" altLang="zh-CN" sz="1600" dirty="0"/>
              <a:t>-s</a:t>
            </a:r>
            <a:r>
              <a:rPr lang="zh-CN" altLang="en-US" sz="1600" dirty="0"/>
              <a:t>和</a:t>
            </a:r>
            <a:r>
              <a:rPr lang="en-US" altLang="zh-CN" sz="1600" dirty="0"/>
              <a:t>-S</a:t>
            </a:r>
            <a:r>
              <a:rPr lang="zh-CN" altLang="en-US" sz="1600" dirty="0"/>
              <a:t>选项允许</a:t>
            </a:r>
            <a:r>
              <a:rPr lang="en-US" altLang="zh-CN" sz="1600" dirty="0"/>
              <a:t>GDB</a:t>
            </a:r>
            <a:r>
              <a:rPr lang="zh-CN" altLang="en-US" sz="1600" dirty="0"/>
              <a:t>远程连接调试内核，其中</a:t>
            </a:r>
            <a:r>
              <a:rPr lang="en-US" altLang="zh-CN" sz="1600" dirty="0"/>
              <a:t>-s</a:t>
            </a:r>
            <a:r>
              <a:rPr lang="zh-CN" altLang="en-US" sz="1600" dirty="0"/>
              <a:t>选项使得</a:t>
            </a:r>
            <a:r>
              <a:rPr lang="en-US" altLang="zh-CN" sz="1600" dirty="0"/>
              <a:t>QEMU</a:t>
            </a:r>
            <a:r>
              <a:rPr lang="zh-CN" altLang="en-US" sz="1600" dirty="0"/>
              <a:t>等待来自</a:t>
            </a:r>
            <a:r>
              <a:rPr lang="en-US" altLang="zh-CN" sz="1600" dirty="0"/>
              <a:t>1234</a:t>
            </a:r>
            <a:r>
              <a:rPr lang="zh-CN" altLang="en-US" sz="1600" dirty="0"/>
              <a:t>端口的</a:t>
            </a:r>
            <a:r>
              <a:rPr lang="en-US" altLang="zh-CN" sz="1600" dirty="0"/>
              <a:t>TCP</a:t>
            </a:r>
            <a:r>
              <a:rPr lang="zh-CN" altLang="en-US" sz="1600" dirty="0"/>
              <a:t>连接，</a:t>
            </a:r>
            <a:r>
              <a:rPr lang="en-US" altLang="zh-CN" sz="1600" dirty="0"/>
              <a:t>-S</a:t>
            </a:r>
            <a:r>
              <a:rPr lang="zh-CN" altLang="en-US" sz="1600" dirty="0"/>
              <a:t>选项则会使得</a:t>
            </a:r>
            <a:r>
              <a:rPr lang="en-US" altLang="zh-CN" sz="1600" dirty="0"/>
              <a:t>QEMU</a:t>
            </a:r>
            <a:r>
              <a:rPr lang="zh-CN" altLang="en-US" sz="1600" dirty="0"/>
              <a:t>阻塞客户机执行直到远程连接的</a:t>
            </a:r>
            <a:r>
              <a:rPr lang="en-US" altLang="zh-CN" sz="1600" dirty="0"/>
              <a:t>GDB</a:t>
            </a:r>
            <a:r>
              <a:rPr lang="zh-CN" altLang="en-US" sz="1600" dirty="0"/>
              <a:t>允许它继续执行</a:t>
            </a:r>
          </a:p>
        </p:txBody>
      </p:sp>
      <p:sp>
        <p:nvSpPr>
          <p:cNvPr id="7" name="内容占位符 1">
            <a:extLst>
              <a:ext uri="{FF2B5EF4-FFF2-40B4-BE49-F238E27FC236}">
                <a16:creationId xmlns:a16="http://schemas.microsoft.com/office/drawing/2014/main" id="{7ACD923A-9F3C-4C89-8E2A-D003BCCD26AF}"/>
              </a:ext>
            </a:extLst>
          </p:cNvPr>
          <p:cNvSpPr txBox="1">
            <a:spLocks/>
          </p:cNvSpPr>
          <p:nvPr/>
        </p:nvSpPr>
        <p:spPr>
          <a:xfrm>
            <a:off x="494022" y="4428661"/>
            <a:ext cx="8372163" cy="88087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在</a:t>
            </a:r>
            <a:r>
              <a:rPr lang="en-US" altLang="zh-CN" sz="1600" dirty="0"/>
              <a:t>Terminal 2</a:t>
            </a:r>
            <a:r>
              <a:rPr lang="zh-CN" altLang="en-US" sz="1600" dirty="0"/>
              <a:t>启动</a:t>
            </a:r>
            <a:r>
              <a:rPr lang="en-US" altLang="zh-CN" sz="1600" dirty="0"/>
              <a:t>GDB</a:t>
            </a:r>
            <a:r>
              <a:rPr lang="zh-CN" altLang="en-US" sz="1600" dirty="0"/>
              <a:t>加载</a:t>
            </a:r>
            <a:r>
              <a:rPr lang="en-US" altLang="zh-CN" sz="1600" dirty="0"/>
              <a:t>Linux </a:t>
            </a:r>
            <a:r>
              <a:rPr lang="zh-CN" altLang="en-US" sz="1600" dirty="0"/>
              <a:t>内核调试信息并连接至</a:t>
            </a:r>
            <a:r>
              <a:rPr lang="en-US" altLang="zh-CN" sz="1600" dirty="0"/>
              <a:t>1234</a:t>
            </a:r>
            <a:r>
              <a:rPr lang="zh-CN" altLang="en-US" sz="1600" dirty="0"/>
              <a:t>端口，而后开始运行虚拟机。</a:t>
            </a:r>
          </a:p>
        </p:txBody>
      </p:sp>
      <p:graphicFrame>
        <p:nvGraphicFramePr>
          <p:cNvPr id="8" name="内容占位符 3">
            <a:extLst>
              <a:ext uri="{FF2B5EF4-FFF2-40B4-BE49-F238E27FC236}">
                <a16:creationId xmlns:a16="http://schemas.microsoft.com/office/drawing/2014/main" id="{5A8F74A8-54A3-45C0-8662-9B644D6596F3}"/>
              </a:ext>
            </a:extLst>
          </p:cNvPr>
          <p:cNvGraphicFramePr>
            <a:graphicFrameLocks/>
          </p:cNvGraphicFramePr>
          <p:nvPr>
            <p:extLst>
              <p:ext uri="{D42A27DB-BD31-4B8C-83A1-F6EECF244321}">
                <p14:modId xmlns:p14="http://schemas.microsoft.com/office/powerpoint/2010/main" val="500402511"/>
              </p:ext>
            </p:extLst>
          </p:nvPr>
        </p:nvGraphicFramePr>
        <p:xfrm>
          <a:off x="419570" y="4949536"/>
          <a:ext cx="8521065" cy="88392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0">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Physical Machine Terminal 2</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vmlinux</a:t>
                      </a:r>
                      <a:endParaRPr lang="en-US" sz="1400" kern="100" dirty="0">
                        <a:effectLst/>
                        <a:latin typeface="Courier New" panose="02070309020205020404" pitchFamily="49"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target remote:1234</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c</a:t>
                      </a: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spTree>
    <p:extLst>
      <p:ext uri="{BB962C8B-B14F-4D97-AF65-F5344CB8AC3E}">
        <p14:creationId xmlns:p14="http://schemas.microsoft.com/office/powerpoint/2010/main" val="416053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CPU</a:t>
            </a:r>
            <a:r>
              <a:rPr lang="zh-CN" altLang="en-US" sz="2400" dirty="0"/>
              <a:t>及中断虚拟化基本原理</a:t>
            </a:r>
          </a:p>
        </p:txBody>
      </p:sp>
      <p:grpSp>
        <p:nvGrpSpPr>
          <p:cNvPr id="12" name="组合 11"/>
          <p:cNvGrpSpPr/>
          <p:nvPr/>
        </p:nvGrpSpPr>
        <p:grpSpPr>
          <a:xfrm>
            <a:off x="1841535" y="2223523"/>
            <a:ext cx="843427" cy="443226"/>
            <a:chOff x="666810" y="2586037"/>
            <a:chExt cx="468000" cy="245937"/>
          </a:xfrm>
          <a:solidFill>
            <a:schemeClr val="bg2"/>
          </a:solidFill>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QEMU/KVM CPU</a:t>
            </a:r>
            <a:r>
              <a:rPr lang="zh-CN" altLang="en-US" sz="2400" dirty="0"/>
              <a:t>虚拟化实现</a:t>
            </a:r>
          </a:p>
        </p:txBody>
      </p:sp>
      <p:grpSp>
        <p:nvGrpSpPr>
          <p:cNvPr id="17" name="组合 16"/>
          <p:cNvGrpSpPr/>
          <p:nvPr/>
        </p:nvGrpSpPr>
        <p:grpSpPr>
          <a:xfrm>
            <a:off x="1841535" y="3143496"/>
            <a:ext cx="843427" cy="443226"/>
            <a:chOff x="666810" y="2586037"/>
            <a:chExt cx="468000" cy="245937"/>
          </a:xfrm>
          <a:solidFill>
            <a:schemeClr val="bg2"/>
          </a:solidFill>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QEMU/KVM </a:t>
            </a:r>
            <a:r>
              <a:rPr lang="zh-CN" altLang="en-US" sz="2400" dirty="0"/>
              <a:t>中断虚拟化实现</a:t>
            </a:r>
          </a:p>
        </p:txBody>
      </p:sp>
      <p:grpSp>
        <p:nvGrpSpPr>
          <p:cNvPr id="22" name="组合 21"/>
          <p:cNvGrpSpPr/>
          <p:nvPr/>
        </p:nvGrpSpPr>
        <p:grpSpPr>
          <a:xfrm>
            <a:off x="1841535" y="4063469"/>
            <a:ext cx="843427" cy="443226"/>
            <a:chOff x="666810" y="2586037"/>
            <a:chExt cx="468000" cy="245937"/>
          </a:xfrm>
          <a:solidFill>
            <a:schemeClr val="bg2"/>
          </a:solidFill>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GiantVM CPU</a:t>
            </a:r>
            <a:r>
              <a:rPr lang="zh-CN" altLang="en-US" sz="2400" dirty="0"/>
              <a:t>虚拟化</a:t>
            </a:r>
          </a:p>
        </p:txBody>
      </p:sp>
      <p:grpSp>
        <p:nvGrpSpPr>
          <p:cNvPr id="32" name="组合 31"/>
          <p:cNvGrpSpPr/>
          <p:nvPr/>
        </p:nvGrpSpPr>
        <p:grpSpPr>
          <a:xfrm>
            <a:off x="1841535" y="4983444"/>
            <a:ext cx="843427" cy="443226"/>
            <a:chOff x="666810" y="2586037"/>
            <a:chExt cx="468000" cy="245937"/>
          </a:xfrm>
          <a:solidFill>
            <a:schemeClr val="bg2"/>
          </a:solidFill>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CPU</a:t>
            </a:r>
            <a:r>
              <a:rPr lang="zh-CN" altLang="en-US" sz="2400" dirty="0"/>
              <a:t>虚拟化研究现状</a:t>
            </a:r>
          </a:p>
        </p:txBody>
      </p:sp>
    </p:spTree>
    <p:extLst>
      <p:ext uri="{BB962C8B-B14F-4D97-AF65-F5344CB8AC3E}">
        <p14:creationId xmlns:p14="http://schemas.microsoft.com/office/powerpoint/2010/main" val="2088121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820A5DB-25E9-46DC-8E7E-C6294C11A582}"/>
              </a:ext>
            </a:extLst>
          </p:cNvPr>
          <p:cNvSpPr>
            <a:spLocks noGrp="1"/>
          </p:cNvSpPr>
          <p:nvPr>
            <p:ph sz="quarter" idx="10"/>
          </p:nvPr>
        </p:nvSpPr>
        <p:spPr>
          <a:xfrm>
            <a:off x="494026" y="1685678"/>
            <a:ext cx="8372163" cy="797749"/>
          </a:xfrm>
        </p:spPr>
        <p:txBody>
          <a:bodyPr>
            <a:normAutofit/>
          </a:bodyPr>
          <a:lstStyle/>
          <a:p>
            <a:r>
              <a:rPr lang="zh-CN" altLang="en-US" sz="1600" dirty="0"/>
              <a:t>在虚拟机中通过</a:t>
            </a:r>
            <a:r>
              <a:rPr lang="en-US" altLang="zh-CN" sz="1600" dirty="0"/>
              <a:t>/sys/module/</a:t>
            </a:r>
            <a:r>
              <a:rPr lang="en-US" altLang="zh-CN" sz="1600" dirty="0" err="1"/>
              <a:t>module_name</a:t>
            </a:r>
            <a:r>
              <a:rPr lang="en-US" altLang="zh-CN" sz="1600" dirty="0"/>
              <a:t> /sections</a:t>
            </a:r>
            <a:r>
              <a:rPr lang="zh-CN" altLang="en-US" sz="1600" dirty="0"/>
              <a:t>查看查看</a:t>
            </a:r>
            <a:r>
              <a:rPr lang="en-US" altLang="zh-CN" sz="1600" dirty="0" err="1"/>
              <a:t>kvm.ko</a:t>
            </a:r>
            <a:r>
              <a:rPr lang="zh-CN" altLang="en-US" sz="1600" dirty="0"/>
              <a:t>和</a:t>
            </a:r>
            <a:r>
              <a:rPr lang="en-US" altLang="zh-CN" sz="1600" dirty="0" err="1"/>
              <a:t>kvm-intel.ko</a:t>
            </a:r>
            <a:r>
              <a:rPr lang="zh-CN" altLang="en-US" sz="1600" dirty="0"/>
              <a:t>模块所在的</a:t>
            </a:r>
            <a:r>
              <a:rPr lang="en-US" altLang="zh-CN" sz="1600" dirty="0"/>
              <a:t>GPA</a:t>
            </a:r>
            <a:r>
              <a:rPr lang="zh-CN" altLang="en-US" sz="1600" dirty="0"/>
              <a:t>，并在</a:t>
            </a:r>
            <a:r>
              <a:rPr lang="en-US" altLang="zh-CN" sz="1600" dirty="0"/>
              <a:t>GDB</a:t>
            </a:r>
            <a:r>
              <a:rPr lang="zh-CN" altLang="en-US" sz="1600" dirty="0"/>
              <a:t>中</a:t>
            </a:r>
            <a:r>
              <a:rPr lang="zh-CN" altLang="en-US" sz="1600" b="1" dirty="0"/>
              <a:t>手动引入</a:t>
            </a:r>
            <a:r>
              <a:rPr lang="en-US" altLang="zh-CN" sz="1600" b="1" dirty="0"/>
              <a:t>KVM</a:t>
            </a:r>
            <a:r>
              <a:rPr lang="zh-CN" altLang="en-US" sz="1600" b="1" dirty="0"/>
              <a:t>模块的调试信息</a:t>
            </a:r>
            <a:endParaRPr lang="zh-CN" altLang="en-US" sz="1600" dirty="0"/>
          </a:p>
        </p:txBody>
      </p:sp>
      <p:sp>
        <p:nvSpPr>
          <p:cNvPr id="3" name="标题 2">
            <a:extLst>
              <a:ext uri="{FF2B5EF4-FFF2-40B4-BE49-F238E27FC236}">
                <a16:creationId xmlns:a16="http://schemas.microsoft.com/office/drawing/2014/main" id="{A1F8FC44-E3B6-4E12-864A-9CABA2E19B18}"/>
              </a:ext>
            </a:extLst>
          </p:cNvPr>
          <p:cNvSpPr>
            <a:spLocks noGrp="1"/>
          </p:cNvSpPr>
          <p:nvPr>
            <p:ph type="title"/>
          </p:nvPr>
        </p:nvSpPr>
        <p:spPr/>
        <p:txBody>
          <a:bodyPr/>
          <a:lstStyle/>
          <a:p>
            <a:r>
              <a:rPr lang="zh-CN" altLang="en-US" dirty="0"/>
              <a:t>加载</a:t>
            </a:r>
            <a:r>
              <a:rPr lang="en-US" altLang="zh-CN" dirty="0"/>
              <a:t>KVM</a:t>
            </a:r>
            <a:r>
              <a:rPr lang="zh-CN" altLang="en-US" dirty="0"/>
              <a:t>模块调试信息</a:t>
            </a:r>
          </a:p>
        </p:txBody>
      </p:sp>
      <p:graphicFrame>
        <p:nvGraphicFramePr>
          <p:cNvPr id="4" name="内容占位符 3">
            <a:extLst>
              <a:ext uri="{FF2B5EF4-FFF2-40B4-BE49-F238E27FC236}">
                <a16:creationId xmlns:a16="http://schemas.microsoft.com/office/drawing/2014/main" id="{0E084ADC-5C66-4706-872C-1D26B2069BC0}"/>
              </a:ext>
            </a:extLst>
          </p:cNvPr>
          <p:cNvGraphicFramePr>
            <a:graphicFrameLocks/>
          </p:cNvGraphicFramePr>
          <p:nvPr>
            <p:extLst>
              <p:ext uri="{D42A27DB-BD31-4B8C-83A1-F6EECF244321}">
                <p14:modId xmlns:p14="http://schemas.microsoft.com/office/powerpoint/2010/main" val="2025223811"/>
              </p:ext>
            </p:extLst>
          </p:nvPr>
        </p:nvGraphicFramePr>
        <p:xfrm>
          <a:off x="311467" y="2483427"/>
          <a:ext cx="8521065" cy="280416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0">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Virtual Machine Terminal 1</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kern="100" dirty="0" err="1">
                          <a:effectLst/>
                          <a:latin typeface="Courier New" panose="02070309020205020404" pitchFamily="49" charset="0"/>
                          <a:ea typeface="宋体" panose="02010600030101010101" pitchFamily="2" charset="-122"/>
                        </a:rPr>
                        <a:t>sudo</a:t>
                      </a:r>
                      <a:r>
                        <a:rPr lang="en-US" sz="1400" kern="100" dirty="0">
                          <a:effectLst/>
                          <a:latin typeface="Courier New" panose="02070309020205020404" pitchFamily="49" charset="0"/>
                          <a:ea typeface="宋体" panose="02010600030101010101" pitchFamily="2" charset="-122"/>
                        </a:rPr>
                        <a:t> cat /sys/module/</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/sections/.text</a:t>
                      </a:r>
                    </a:p>
                    <a:p>
                      <a:pPr algn="just">
                        <a:spcAft>
                          <a:spcPts val="0"/>
                        </a:spcAft>
                      </a:pPr>
                      <a:r>
                        <a:rPr lang="en-US" sz="1400" kern="100" dirty="0">
                          <a:effectLst/>
                          <a:latin typeface="Courier New" panose="02070309020205020404" pitchFamily="49" charset="0"/>
                          <a:ea typeface="宋体" panose="02010600030101010101" pitchFamily="2" charset="-122"/>
                        </a:rPr>
                        <a:t>0xffffffffc01a4000</a:t>
                      </a:r>
                    </a:p>
                    <a:p>
                      <a:pPr algn="just">
                        <a:spcAft>
                          <a:spcPts val="0"/>
                        </a:spcAft>
                      </a:pPr>
                      <a:r>
                        <a:rPr lang="en-US" sz="1400" kern="100" dirty="0" err="1">
                          <a:effectLst/>
                          <a:latin typeface="Courier New" panose="02070309020205020404" pitchFamily="49" charset="0"/>
                          <a:ea typeface="宋体" panose="02010600030101010101" pitchFamily="2" charset="-122"/>
                        </a:rPr>
                        <a:t>sudo</a:t>
                      </a:r>
                      <a:r>
                        <a:rPr lang="en-US" sz="1400" kern="100" dirty="0">
                          <a:effectLst/>
                          <a:latin typeface="Courier New" panose="02070309020205020404" pitchFamily="49" charset="0"/>
                          <a:ea typeface="宋体" panose="02010600030101010101" pitchFamily="2" charset="-122"/>
                        </a:rPr>
                        <a:t> cat /sys/module/</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/sections/.data</a:t>
                      </a:r>
                    </a:p>
                    <a:p>
                      <a:pPr algn="just">
                        <a:spcAft>
                          <a:spcPts val="0"/>
                        </a:spcAft>
                      </a:pPr>
                      <a:r>
                        <a:rPr lang="en-US" sz="1400" kern="100" dirty="0">
                          <a:effectLst/>
                          <a:latin typeface="Courier New" panose="02070309020205020404" pitchFamily="49" charset="0"/>
                          <a:ea typeface="宋体" panose="02010600030101010101" pitchFamily="2" charset="-122"/>
                        </a:rPr>
                        <a:t>0xffffffffc0209040</a:t>
                      </a:r>
                    </a:p>
                    <a:p>
                      <a:pPr algn="just">
                        <a:spcAft>
                          <a:spcPts val="0"/>
                        </a:spcAft>
                      </a:pPr>
                      <a:r>
                        <a:rPr lang="en-US" sz="1400" kern="100" dirty="0" err="1">
                          <a:effectLst/>
                          <a:latin typeface="Courier New" panose="02070309020205020404" pitchFamily="49" charset="0"/>
                          <a:ea typeface="宋体" panose="02010600030101010101" pitchFamily="2" charset="-122"/>
                        </a:rPr>
                        <a:t>sudo</a:t>
                      </a:r>
                      <a:r>
                        <a:rPr lang="en-US" sz="1400" kern="100" dirty="0">
                          <a:effectLst/>
                          <a:latin typeface="Courier New" panose="02070309020205020404" pitchFamily="49" charset="0"/>
                          <a:ea typeface="宋体" panose="02010600030101010101" pitchFamily="2" charset="-122"/>
                        </a:rPr>
                        <a:t> cat /sys/module/</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/sections/.</a:t>
                      </a:r>
                      <a:r>
                        <a:rPr lang="en-US" sz="1400" kern="100" dirty="0" err="1">
                          <a:effectLst/>
                          <a:latin typeface="Courier New" panose="02070309020205020404" pitchFamily="49" charset="0"/>
                          <a:ea typeface="宋体" panose="02010600030101010101" pitchFamily="2" charset="-122"/>
                        </a:rPr>
                        <a:t>bss</a:t>
                      </a:r>
                      <a:endParaRPr lang="en-US" sz="1400" kern="100" dirty="0">
                        <a:effectLst/>
                        <a:latin typeface="Courier New" panose="02070309020205020404" pitchFamily="49"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0xffffffffc0218900</a:t>
                      </a:r>
                    </a:p>
                    <a:p>
                      <a:pPr algn="just">
                        <a:spcAft>
                          <a:spcPts val="0"/>
                        </a:spcAft>
                      </a:pPr>
                      <a:r>
                        <a:rPr lang="en-US" sz="1400" kern="100" dirty="0" err="1">
                          <a:effectLst/>
                          <a:latin typeface="Courier New" panose="02070309020205020404" pitchFamily="49" charset="0"/>
                          <a:ea typeface="宋体" panose="02010600030101010101" pitchFamily="2" charset="-122"/>
                        </a:rPr>
                        <a:t>sudo</a:t>
                      </a:r>
                      <a:r>
                        <a:rPr lang="en-US" sz="1400" kern="100" dirty="0">
                          <a:effectLst/>
                          <a:latin typeface="Courier New" panose="02070309020205020404" pitchFamily="49" charset="0"/>
                          <a:ea typeface="宋体" panose="02010600030101010101" pitchFamily="2" charset="-122"/>
                        </a:rPr>
                        <a:t> cat /sys/module/</a:t>
                      </a:r>
                      <a:r>
                        <a:rPr lang="en-US" sz="1400" kern="100" dirty="0" err="1">
                          <a:effectLst/>
                          <a:latin typeface="Courier New" panose="02070309020205020404" pitchFamily="49" charset="0"/>
                          <a:ea typeface="宋体" panose="02010600030101010101" pitchFamily="2" charset="-122"/>
                        </a:rPr>
                        <a:t>kvm_intel</a:t>
                      </a:r>
                      <a:r>
                        <a:rPr lang="en-US" sz="1400" kern="100" dirty="0">
                          <a:effectLst/>
                          <a:latin typeface="Courier New" panose="02070309020205020404" pitchFamily="49" charset="0"/>
                          <a:ea typeface="宋体" panose="02010600030101010101" pitchFamily="2" charset="-122"/>
                        </a:rPr>
                        <a:t>/sections/.text</a:t>
                      </a:r>
                    </a:p>
                    <a:p>
                      <a:pPr algn="just">
                        <a:spcAft>
                          <a:spcPts val="0"/>
                        </a:spcAft>
                      </a:pPr>
                      <a:r>
                        <a:rPr lang="en-US" sz="1400" kern="100" dirty="0">
                          <a:effectLst/>
                          <a:latin typeface="Courier New" panose="02070309020205020404" pitchFamily="49" charset="0"/>
                          <a:ea typeface="宋体" panose="02010600030101010101" pitchFamily="2" charset="-122"/>
                        </a:rPr>
                        <a:t>0xffffffffc039c000</a:t>
                      </a:r>
                    </a:p>
                    <a:p>
                      <a:pPr algn="just">
                        <a:spcAft>
                          <a:spcPts val="0"/>
                        </a:spcAft>
                      </a:pPr>
                      <a:r>
                        <a:rPr lang="en-US" sz="1400" kern="100" dirty="0" err="1">
                          <a:effectLst/>
                          <a:latin typeface="Courier New" panose="02070309020205020404" pitchFamily="49" charset="0"/>
                          <a:ea typeface="宋体" panose="02010600030101010101" pitchFamily="2" charset="-122"/>
                        </a:rPr>
                        <a:t>sudo</a:t>
                      </a:r>
                      <a:r>
                        <a:rPr lang="en-US" sz="1400" kern="100" dirty="0">
                          <a:effectLst/>
                          <a:latin typeface="Courier New" panose="02070309020205020404" pitchFamily="49" charset="0"/>
                          <a:ea typeface="宋体" panose="02010600030101010101" pitchFamily="2" charset="-122"/>
                        </a:rPr>
                        <a:t> cat /sys/module/</a:t>
                      </a:r>
                      <a:r>
                        <a:rPr lang="en-US" sz="1400" kern="100" dirty="0" err="1">
                          <a:effectLst/>
                          <a:latin typeface="Courier New" panose="02070309020205020404" pitchFamily="49" charset="0"/>
                          <a:ea typeface="宋体" panose="02010600030101010101" pitchFamily="2" charset="-122"/>
                        </a:rPr>
                        <a:t>kvm_intel</a:t>
                      </a:r>
                      <a:r>
                        <a:rPr lang="en-US" sz="1400" kern="100" dirty="0">
                          <a:effectLst/>
                          <a:latin typeface="Courier New" panose="02070309020205020404" pitchFamily="49" charset="0"/>
                          <a:ea typeface="宋体" panose="02010600030101010101" pitchFamily="2" charset="-122"/>
                        </a:rPr>
                        <a:t>/sections/.data</a:t>
                      </a:r>
                    </a:p>
                    <a:p>
                      <a:pPr algn="just">
                        <a:spcAft>
                          <a:spcPts val="0"/>
                        </a:spcAft>
                      </a:pPr>
                      <a:r>
                        <a:rPr lang="en-US" sz="1400" kern="100" dirty="0">
                          <a:effectLst/>
                          <a:latin typeface="Courier New" panose="02070309020205020404" pitchFamily="49" charset="0"/>
                          <a:ea typeface="宋体" panose="02010600030101010101" pitchFamily="2" charset="-122"/>
                        </a:rPr>
                        <a:t>0xffffffffc03c7aa0</a:t>
                      </a:r>
                    </a:p>
                    <a:p>
                      <a:pPr algn="just">
                        <a:spcAft>
                          <a:spcPts val="0"/>
                        </a:spcAft>
                      </a:pPr>
                      <a:r>
                        <a:rPr lang="en-US" sz="1400" kern="100" dirty="0" err="1">
                          <a:effectLst/>
                          <a:latin typeface="Courier New" panose="02070309020205020404" pitchFamily="49" charset="0"/>
                          <a:ea typeface="宋体" panose="02010600030101010101" pitchFamily="2" charset="-122"/>
                        </a:rPr>
                        <a:t>sudo</a:t>
                      </a:r>
                      <a:r>
                        <a:rPr lang="en-US" sz="1400" kern="100" dirty="0">
                          <a:effectLst/>
                          <a:latin typeface="Courier New" panose="02070309020205020404" pitchFamily="49" charset="0"/>
                          <a:ea typeface="宋体" panose="02010600030101010101" pitchFamily="2" charset="-122"/>
                        </a:rPr>
                        <a:t> cat /sys/module/</a:t>
                      </a:r>
                      <a:r>
                        <a:rPr lang="en-US" sz="1400" kern="100" dirty="0" err="1">
                          <a:effectLst/>
                          <a:latin typeface="Courier New" panose="02070309020205020404" pitchFamily="49" charset="0"/>
                          <a:ea typeface="宋体" panose="02010600030101010101" pitchFamily="2" charset="-122"/>
                        </a:rPr>
                        <a:t>kvm_intel</a:t>
                      </a:r>
                      <a:r>
                        <a:rPr lang="en-US" sz="1400" kern="100" dirty="0">
                          <a:effectLst/>
                          <a:latin typeface="Courier New" panose="02070309020205020404" pitchFamily="49" charset="0"/>
                          <a:ea typeface="宋体" panose="02010600030101010101" pitchFamily="2" charset="-122"/>
                        </a:rPr>
                        <a:t>/sections/.</a:t>
                      </a:r>
                      <a:r>
                        <a:rPr lang="en-US" sz="1400" kern="100" dirty="0" err="1">
                          <a:effectLst/>
                          <a:latin typeface="Courier New" panose="02070309020205020404" pitchFamily="49" charset="0"/>
                          <a:ea typeface="宋体" panose="02010600030101010101" pitchFamily="2" charset="-122"/>
                        </a:rPr>
                        <a:t>bss</a:t>
                      </a:r>
                      <a:endParaRPr lang="en-US" sz="1400" kern="100" dirty="0">
                        <a:effectLst/>
                        <a:latin typeface="Courier New" panose="02070309020205020404" pitchFamily="49"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0xffffffffc03c8880</a:t>
                      </a: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graphicFrame>
        <p:nvGraphicFramePr>
          <p:cNvPr id="5" name="内容占位符 3">
            <a:extLst>
              <a:ext uri="{FF2B5EF4-FFF2-40B4-BE49-F238E27FC236}">
                <a16:creationId xmlns:a16="http://schemas.microsoft.com/office/drawing/2014/main" id="{28220B28-1115-419B-A615-7F745AB7E18D}"/>
              </a:ext>
            </a:extLst>
          </p:cNvPr>
          <p:cNvGraphicFramePr>
            <a:graphicFrameLocks/>
          </p:cNvGraphicFramePr>
          <p:nvPr>
            <p:extLst>
              <p:ext uri="{D42A27DB-BD31-4B8C-83A1-F6EECF244321}">
                <p14:modId xmlns:p14="http://schemas.microsoft.com/office/powerpoint/2010/main" val="399987122"/>
              </p:ext>
            </p:extLst>
          </p:nvPr>
        </p:nvGraphicFramePr>
        <p:xfrm>
          <a:off x="311466" y="5430016"/>
          <a:ext cx="8521065" cy="131064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0">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Physical Machine Terminal 2</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a:t>
                      </a:r>
                      <a:r>
                        <a:rPr lang="en-US" sz="1400" b="1" kern="100" dirty="0">
                          <a:effectLst/>
                          <a:latin typeface="Courier New" panose="02070309020205020404" pitchFamily="49" charset="0"/>
                          <a:ea typeface="宋体" panose="02010600030101010101" pitchFamily="2" charset="-122"/>
                        </a:rPr>
                        <a:t>add-symbol-file </a:t>
                      </a:r>
                      <a:r>
                        <a:rPr lang="en-US" sz="1400" b="1" kern="100" dirty="0" err="1">
                          <a:effectLst/>
                          <a:latin typeface="Courier New" panose="02070309020205020404" pitchFamily="49" charset="0"/>
                          <a:ea typeface="宋体" panose="02010600030101010101" pitchFamily="2" charset="-122"/>
                        </a:rPr>
                        <a:t>kvm.ko</a:t>
                      </a:r>
                      <a:r>
                        <a:rPr lang="en-US" sz="1400" kern="100" dirty="0">
                          <a:effectLst/>
                          <a:latin typeface="Courier New" panose="02070309020205020404" pitchFamily="49" charset="0"/>
                          <a:ea typeface="宋体" panose="02010600030101010101" pitchFamily="2" charset="-122"/>
                        </a:rPr>
                        <a:t> 0xffffffffc01a4000 -s .data 0xffffffffc0209040 </a:t>
                      </a:r>
                    </a:p>
                    <a:p>
                      <a:pPr algn="just">
                        <a:spcAft>
                          <a:spcPts val="0"/>
                        </a:spcAft>
                      </a:pPr>
                      <a:r>
                        <a:rPr lang="en-US" sz="1400" kern="100" dirty="0">
                          <a:effectLst/>
                          <a:latin typeface="Courier New" panose="02070309020205020404" pitchFamily="49" charset="0"/>
                          <a:ea typeface="宋体" panose="02010600030101010101" pitchFamily="2" charset="-122"/>
                        </a:rPr>
                        <a:t>-s .</a:t>
                      </a:r>
                      <a:r>
                        <a:rPr lang="en-US" sz="1400" kern="100" dirty="0" err="1">
                          <a:effectLst/>
                          <a:latin typeface="Courier New" panose="02070309020205020404" pitchFamily="49" charset="0"/>
                          <a:ea typeface="宋体" panose="02010600030101010101" pitchFamily="2" charset="-122"/>
                        </a:rPr>
                        <a:t>bss</a:t>
                      </a:r>
                      <a:r>
                        <a:rPr lang="en-US" sz="1400" kern="100" dirty="0">
                          <a:effectLst/>
                          <a:latin typeface="Courier New" panose="02070309020205020404" pitchFamily="49" charset="0"/>
                          <a:ea typeface="宋体" panose="02010600030101010101" pitchFamily="2" charset="-122"/>
                        </a:rPr>
                        <a:t> 0xffffffffc0218900</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a:t>
                      </a:r>
                      <a:r>
                        <a:rPr lang="en-US" sz="1400" b="1" kern="100" dirty="0">
                          <a:effectLst/>
                          <a:latin typeface="Courier New" panose="02070309020205020404" pitchFamily="49" charset="0"/>
                          <a:ea typeface="宋体" panose="02010600030101010101" pitchFamily="2" charset="-122"/>
                        </a:rPr>
                        <a:t>add-symbol-file </a:t>
                      </a:r>
                      <a:r>
                        <a:rPr lang="en-US" sz="1400" b="1" kern="100" dirty="0" err="1">
                          <a:effectLst/>
                          <a:latin typeface="Courier New" panose="02070309020205020404" pitchFamily="49" charset="0"/>
                          <a:ea typeface="宋体" panose="02010600030101010101" pitchFamily="2" charset="-122"/>
                        </a:rPr>
                        <a:t>kvm-intel.ko</a:t>
                      </a:r>
                      <a:r>
                        <a:rPr lang="en-US" sz="1400" kern="100" dirty="0">
                          <a:effectLst/>
                          <a:latin typeface="Courier New" panose="02070309020205020404" pitchFamily="49" charset="0"/>
                          <a:ea typeface="宋体" panose="02010600030101010101" pitchFamily="2" charset="-122"/>
                        </a:rPr>
                        <a:t> 0xffffffffc039c000 -s .data 0xffffffffc0</a:t>
                      </a:r>
                    </a:p>
                    <a:p>
                      <a:pPr algn="just">
                        <a:spcAft>
                          <a:spcPts val="0"/>
                        </a:spcAft>
                      </a:pPr>
                      <a:r>
                        <a:rPr lang="en-US" sz="1400" kern="100" dirty="0">
                          <a:effectLst/>
                          <a:latin typeface="Courier New" panose="02070309020205020404" pitchFamily="49" charset="0"/>
                          <a:ea typeface="宋体" panose="02010600030101010101" pitchFamily="2" charset="-122"/>
                        </a:rPr>
                        <a:t>3c7aa0 -s .</a:t>
                      </a:r>
                      <a:r>
                        <a:rPr lang="en-US" sz="1400" kern="100" dirty="0" err="1">
                          <a:effectLst/>
                          <a:latin typeface="Courier New" panose="02070309020205020404" pitchFamily="49" charset="0"/>
                          <a:ea typeface="宋体" panose="02010600030101010101" pitchFamily="2" charset="-122"/>
                        </a:rPr>
                        <a:t>bss</a:t>
                      </a:r>
                      <a:r>
                        <a:rPr lang="en-US" sz="1400" kern="100" dirty="0">
                          <a:effectLst/>
                          <a:latin typeface="Courier New" panose="02070309020205020404" pitchFamily="49" charset="0"/>
                          <a:ea typeface="宋体" panose="02010600030101010101" pitchFamily="2" charset="-122"/>
                        </a:rPr>
                        <a:t> 0xffffffffc03c8880</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c</a:t>
                      </a: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spTree>
    <p:extLst>
      <p:ext uri="{BB962C8B-B14F-4D97-AF65-F5344CB8AC3E}">
        <p14:creationId xmlns:p14="http://schemas.microsoft.com/office/powerpoint/2010/main" val="1187330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6EAD414-34FF-479D-960B-B52007E56EE9}"/>
              </a:ext>
            </a:extLst>
          </p:cNvPr>
          <p:cNvSpPr>
            <a:spLocks noGrp="1"/>
          </p:cNvSpPr>
          <p:nvPr>
            <p:ph sz="quarter" idx="10"/>
          </p:nvPr>
        </p:nvSpPr>
        <p:spPr>
          <a:xfrm>
            <a:off x="494026" y="1685678"/>
            <a:ext cx="8372163" cy="932832"/>
          </a:xfrm>
        </p:spPr>
        <p:txBody>
          <a:bodyPr>
            <a:normAutofit/>
          </a:bodyPr>
          <a:lstStyle/>
          <a:p>
            <a:r>
              <a:rPr lang="zh-CN" altLang="en-US" sz="1600" b="1" dirty="0"/>
              <a:t>通过</a:t>
            </a:r>
            <a:r>
              <a:rPr lang="en-US" altLang="zh-CN" sz="1600" b="1" dirty="0"/>
              <a:t>GDB</a:t>
            </a:r>
            <a:r>
              <a:rPr lang="zh-CN" altLang="en-US" sz="1600" b="1" dirty="0"/>
              <a:t>运行</a:t>
            </a:r>
            <a:r>
              <a:rPr lang="en-US" altLang="zh-CN" sz="1600" b="1" dirty="0"/>
              <a:t>QEMU</a:t>
            </a:r>
            <a:r>
              <a:rPr lang="zh-CN" altLang="en-US" sz="1600" dirty="0"/>
              <a:t>启动嵌套虚拟机，可以查看中断在</a:t>
            </a:r>
            <a:r>
              <a:rPr lang="en-US" altLang="zh-CN" sz="1600" dirty="0"/>
              <a:t>QEMU</a:t>
            </a:r>
            <a:r>
              <a:rPr lang="zh-CN" altLang="en-US" sz="1600" dirty="0"/>
              <a:t>中产生以及路由的流程</a:t>
            </a:r>
            <a:endParaRPr lang="en-US" altLang="zh-CN" sz="1600" dirty="0"/>
          </a:p>
          <a:p>
            <a:r>
              <a:rPr lang="en-US" altLang="zh-CN" sz="1600" dirty="0"/>
              <a:t>QEMU</a:t>
            </a:r>
            <a:r>
              <a:rPr lang="zh-CN" altLang="en-US" sz="1600" dirty="0"/>
              <a:t>提供</a:t>
            </a:r>
            <a:r>
              <a:rPr lang="en-US" altLang="zh-CN" sz="1600" dirty="0"/>
              <a:t>-monitor</a:t>
            </a:r>
            <a:r>
              <a:rPr lang="zh-CN" altLang="en-US" sz="1600" dirty="0"/>
              <a:t>参数允许使用者远程连接至</a:t>
            </a:r>
            <a:r>
              <a:rPr lang="en-US" altLang="zh-CN" sz="1600" dirty="0"/>
              <a:t>QEMU</a:t>
            </a:r>
            <a:r>
              <a:rPr lang="zh-CN" altLang="en-US" sz="1600" dirty="0"/>
              <a:t>监视器查看虚拟机内部信息</a:t>
            </a:r>
          </a:p>
        </p:txBody>
      </p:sp>
      <p:sp>
        <p:nvSpPr>
          <p:cNvPr id="3" name="标题 2">
            <a:extLst>
              <a:ext uri="{FF2B5EF4-FFF2-40B4-BE49-F238E27FC236}">
                <a16:creationId xmlns:a16="http://schemas.microsoft.com/office/drawing/2014/main" id="{EC9421FB-48B0-4BEE-8DAA-654DBA97F7AF}"/>
              </a:ext>
            </a:extLst>
          </p:cNvPr>
          <p:cNvSpPr>
            <a:spLocks noGrp="1"/>
          </p:cNvSpPr>
          <p:nvPr>
            <p:ph type="title"/>
          </p:nvPr>
        </p:nvSpPr>
        <p:spPr/>
        <p:txBody>
          <a:bodyPr/>
          <a:lstStyle/>
          <a:p>
            <a:r>
              <a:rPr lang="zh-CN" altLang="en-US" dirty="0"/>
              <a:t>启动嵌套虚拟机</a:t>
            </a:r>
          </a:p>
        </p:txBody>
      </p:sp>
      <p:graphicFrame>
        <p:nvGraphicFramePr>
          <p:cNvPr id="4" name="内容占位符 3">
            <a:extLst>
              <a:ext uri="{FF2B5EF4-FFF2-40B4-BE49-F238E27FC236}">
                <a16:creationId xmlns:a16="http://schemas.microsoft.com/office/drawing/2014/main" id="{F45E842C-6097-4AE9-9943-CB7191EEFC87}"/>
              </a:ext>
            </a:extLst>
          </p:cNvPr>
          <p:cNvGraphicFramePr>
            <a:graphicFrameLocks/>
          </p:cNvGraphicFramePr>
          <p:nvPr>
            <p:extLst>
              <p:ext uri="{D42A27DB-BD31-4B8C-83A1-F6EECF244321}">
                <p14:modId xmlns:p14="http://schemas.microsoft.com/office/powerpoint/2010/main" val="1133580161"/>
              </p:ext>
            </p:extLst>
          </p:nvPr>
        </p:nvGraphicFramePr>
        <p:xfrm>
          <a:off x="419572" y="2618510"/>
          <a:ext cx="8521065" cy="237744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0">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Virtual Machine Terminal 2</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b="1" kern="100" dirty="0" err="1">
                          <a:effectLst/>
                          <a:latin typeface="Courier New" panose="02070309020205020404" pitchFamily="49" charset="0"/>
                          <a:ea typeface="宋体" panose="02010600030101010101" pitchFamily="2" charset="-122"/>
                        </a:rPr>
                        <a:t>gdb</a:t>
                      </a:r>
                      <a:r>
                        <a:rPr lang="en-US" sz="1400" b="1" kern="100" dirty="0">
                          <a:effectLst/>
                          <a:latin typeface="Courier New" panose="02070309020205020404" pitchFamily="49" charset="0"/>
                          <a:ea typeface="宋体" panose="02010600030101010101" pitchFamily="2" charset="-122"/>
                        </a:rPr>
                        <a:t> –</a:t>
                      </a:r>
                      <a:r>
                        <a:rPr lang="en-US" sz="1400" b="1" kern="100" dirty="0" err="1">
                          <a:effectLst/>
                          <a:latin typeface="Courier New" panose="02070309020205020404" pitchFamily="49" charset="0"/>
                          <a:ea typeface="宋体" panose="02010600030101010101" pitchFamily="2" charset="-122"/>
                        </a:rPr>
                        <a:t>arg</a:t>
                      </a:r>
                      <a:r>
                        <a:rPr lang="en-US" sz="1400" b="1" kern="100" dirty="0">
                          <a:effectLst/>
                          <a:latin typeface="Courier New" panose="02070309020205020404" pitchFamily="49" charset="0"/>
                          <a:ea typeface="宋体" panose="02010600030101010101" pitchFamily="2" charset="-122"/>
                        </a:rPr>
                        <a:t> ./</a:t>
                      </a:r>
                      <a:r>
                        <a:rPr lang="en-US" sz="1400" b="1" kern="100" dirty="0" err="1">
                          <a:effectLst/>
                          <a:latin typeface="Courier New" panose="02070309020205020404" pitchFamily="49" charset="0"/>
                          <a:ea typeface="宋体" panose="02010600030101010101" pitchFamily="2" charset="-122"/>
                        </a:rPr>
                        <a:t>qemu</a:t>
                      </a:r>
                      <a:r>
                        <a:rPr lang="en-US" sz="1400" b="1" kern="100" dirty="0">
                          <a:effectLst/>
                          <a:latin typeface="Courier New" panose="02070309020205020404" pitchFamily="49" charset="0"/>
                          <a:ea typeface="宋体" panose="02010600030101010101" pitchFamily="2" charset="-122"/>
                        </a:rPr>
                        <a:t>/x86_64-softmmu/qemu-system-x86_64 </a:t>
                      </a: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smp</a:t>
                      </a:r>
                      <a:r>
                        <a:rPr lang="en-US" sz="1400" kern="100" dirty="0">
                          <a:effectLst/>
                          <a:latin typeface="Courier New" panose="02070309020205020404" pitchFamily="49" charset="0"/>
                          <a:ea typeface="宋体" panose="02010600030101010101" pitchFamily="2" charset="-122"/>
                        </a:rPr>
                        <a:t> 2 -m 2048 -</a:t>
                      </a:r>
                      <a:r>
                        <a:rPr lang="en-US" sz="1400" kern="100" dirty="0" err="1">
                          <a:effectLst/>
                          <a:latin typeface="Courier New" panose="02070309020205020404" pitchFamily="49" charset="0"/>
                          <a:ea typeface="宋体" panose="02010600030101010101" pitchFamily="2" charset="-122"/>
                        </a:rPr>
                        <a:t>cpu</a:t>
                      </a:r>
                      <a:r>
                        <a:rPr lang="en-US" sz="1400" kern="100" dirty="0">
                          <a:effectLst/>
                          <a:latin typeface="Courier New" panose="02070309020205020404" pitchFamily="49" charset="0"/>
                          <a:ea typeface="宋体" panose="02010600030101010101" pitchFamily="2" charset="-122"/>
                        </a:rPr>
                        <a:t> host \</a:t>
                      </a:r>
                    </a:p>
                    <a:p>
                      <a:pPr algn="just">
                        <a:spcAft>
                          <a:spcPts val="0"/>
                        </a:spcAft>
                      </a:pPr>
                      <a:r>
                        <a:rPr lang="en-US" sz="1400" kern="100" dirty="0">
                          <a:effectLst/>
                          <a:latin typeface="Courier New" panose="02070309020205020404" pitchFamily="49" charset="0"/>
                          <a:ea typeface="宋体" panose="02010600030101010101" pitchFamily="2" charset="-122"/>
                        </a:rPr>
                        <a:t>-kernel </a:t>
                      </a:r>
                      <a:r>
                        <a:rPr lang="en-US" sz="1400" kern="100" dirty="0" err="1">
                          <a:effectLst/>
                          <a:latin typeface="Courier New" panose="02070309020205020404" pitchFamily="49" charset="0"/>
                          <a:ea typeface="宋体" panose="02010600030101010101" pitchFamily="2" charset="-122"/>
                        </a:rPr>
                        <a:t>linux</a:t>
                      </a:r>
                      <a:r>
                        <a:rPr lang="en-US" sz="1400" kern="100" dirty="0">
                          <a:effectLst/>
                          <a:latin typeface="Courier New" panose="02070309020205020404" pitchFamily="49" charset="0"/>
                          <a:ea typeface="宋体" panose="02010600030101010101" pitchFamily="2" charset="-122"/>
                        </a:rPr>
                        <a:t>/arch/x86/boot/</a:t>
                      </a:r>
                      <a:r>
                        <a:rPr lang="en-US" sz="1400" kern="100" dirty="0" err="1">
                          <a:effectLst/>
                          <a:latin typeface="Courier New" panose="02070309020205020404" pitchFamily="49" charset="0"/>
                          <a:ea typeface="宋体" panose="02010600030101010101" pitchFamily="2" charset="-122"/>
                        </a:rPr>
                        <a:t>bzImage</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initrd</a:t>
                      </a:r>
                      <a:r>
                        <a:rPr lang="en-US" sz="1400" kern="100" dirty="0">
                          <a:effectLst/>
                          <a:latin typeface="Courier New" panose="02070309020205020404" pitchFamily="49" charset="0"/>
                          <a:ea typeface="宋体" panose="02010600030101010101" pitchFamily="2" charset="-122"/>
                        </a:rPr>
                        <a:t> initrd.img-4.19.0 \</a:t>
                      </a:r>
                    </a:p>
                    <a:p>
                      <a:pPr algn="just">
                        <a:spcAft>
                          <a:spcPts val="0"/>
                        </a:spcAft>
                      </a:pPr>
                      <a:r>
                        <a:rPr lang="en-US" sz="1400" kern="100" dirty="0">
                          <a:effectLst/>
                          <a:latin typeface="Courier New" panose="02070309020205020404" pitchFamily="49" charset="0"/>
                          <a:ea typeface="宋体" panose="02010600030101010101" pitchFamily="2" charset="-122"/>
                        </a:rPr>
                        <a:t>-append "root=/dev/sda1 </a:t>
                      </a:r>
                      <a:r>
                        <a:rPr lang="en-US" sz="1400" kern="100" dirty="0" err="1">
                          <a:effectLst/>
                          <a:latin typeface="Courier New" panose="02070309020205020404" pitchFamily="49" charset="0"/>
                          <a:ea typeface="宋体" panose="02010600030101010101" pitchFamily="2" charset="-122"/>
                        </a:rPr>
                        <a:t>nokaslr</a:t>
                      </a:r>
                      <a:r>
                        <a:rPr lang="en-US" sz="1400" kern="100" dirty="0">
                          <a:effectLst/>
                          <a:latin typeface="Courier New" panose="02070309020205020404" pitchFamily="49" charset="0"/>
                          <a:ea typeface="宋体" panose="02010600030101010101" pitchFamily="2" charset="-122"/>
                        </a:rPr>
                        <a:t>" -machine </a:t>
                      </a:r>
                      <a:r>
                        <a:rPr lang="en-US" sz="1400" b="1" kern="100" dirty="0">
                          <a:effectLst/>
                          <a:latin typeface="Courier New" panose="02070309020205020404" pitchFamily="49" charset="0"/>
                          <a:ea typeface="宋体" panose="02010600030101010101" pitchFamily="2" charset="-122"/>
                        </a:rPr>
                        <a:t>kernel-</a:t>
                      </a:r>
                      <a:r>
                        <a:rPr lang="en-US" sz="1400" b="1" kern="100" dirty="0" err="1">
                          <a:effectLst/>
                          <a:latin typeface="Courier New" panose="02070309020205020404" pitchFamily="49" charset="0"/>
                          <a:ea typeface="宋体" panose="02010600030101010101" pitchFamily="2" charset="-122"/>
                        </a:rPr>
                        <a:t>irqchip</a:t>
                      </a:r>
                      <a:r>
                        <a:rPr lang="en-US" sz="1400" b="1" kern="100" dirty="0">
                          <a:effectLst/>
                          <a:latin typeface="Courier New" panose="02070309020205020404" pitchFamily="49" charset="0"/>
                          <a:ea typeface="宋体" panose="02010600030101010101" pitchFamily="2" charset="-122"/>
                        </a:rPr>
                        <a:t>=on </a:t>
                      </a:r>
                      <a:r>
                        <a:rPr lang="en-US" sz="1400" kern="100" dirty="0">
                          <a:effectLst/>
                          <a:latin typeface="Courier New" panose="02070309020205020404" pitchFamily="49" charset="0"/>
                          <a:ea typeface="宋体" panose="02010600030101010101" pitchFamily="2" charset="-122"/>
                        </a:rPr>
                        <a:t>\</a:t>
                      </a:r>
                    </a:p>
                    <a:p>
                      <a:pPr algn="just">
                        <a:spcAft>
                          <a:spcPts val="0"/>
                        </a:spcAft>
                      </a:pPr>
                      <a:r>
                        <a:rPr lang="en-US" sz="1400" kern="100" dirty="0">
                          <a:effectLst/>
                          <a:latin typeface="Courier New" panose="02070309020205020404" pitchFamily="49" charset="0"/>
                          <a:ea typeface="宋体" panose="02010600030101010101" pitchFamily="2" charset="-122"/>
                        </a:rPr>
                        <a:t>-drive file=</a:t>
                      </a:r>
                      <a:r>
                        <a:rPr lang="en-US" sz="1400" kern="100" dirty="0" err="1">
                          <a:effectLst/>
                          <a:latin typeface="Courier New" panose="02070309020205020404" pitchFamily="49" charset="0"/>
                          <a:ea typeface="宋体" panose="02010600030101010101" pitchFamily="2" charset="-122"/>
                        </a:rPr>
                        <a:t>desktop.img,format</a:t>
                      </a: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raw,index</a:t>
                      </a:r>
                      <a:r>
                        <a:rPr lang="en-US" sz="1400" kern="100" dirty="0">
                          <a:effectLst/>
                          <a:latin typeface="Courier New" panose="02070309020205020404" pitchFamily="49" charset="0"/>
                          <a:ea typeface="宋体" panose="02010600030101010101" pitchFamily="2" charset="-122"/>
                        </a:rPr>
                        <a:t>=0,media=disk \</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netdev</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tap,id</a:t>
                      </a:r>
                      <a:r>
                        <a:rPr lang="en-US" sz="1400" kern="100" dirty="0">
                          <a:effectLst/>
                          <a:latin typeface="Courier New" panose="02070309020205020404" pitchFamily="49" charset="0"/>
                          <a:ea typeface="宋体" panose="02010600030101010101" pitchFamily="2" charset="-122"/>
                        </a:rPr>
                        <a:t>=mynet0,ifname=tap0,script=</a:t>
                      </a:r>
                      <a:r>
                        <a:rPr lang="en-US" sz="1400" kern="100" dirty="0" err="1">
                          <a:effectLst/>
                          <a:latin typeface="Courier New" panose="02070309020205020404" pitchFamily="49" charset="0"/>
                          <a:ea typeface="宋体" panose="02010600030101010101" pitchFamily="2" charset="-122"/>
                        </a:rPr>
                        <a:t>no,downscript</a:t>
                      </a:r>
                      <a:r>
                        <a:rPr lang="en-US" sz="1400" kern="100" dirty="0">
                          <a:effectLst/>
                          <a:latin typeface="Courier New" panose="02070309020205020404" pitchFamily="49" charset="0"/>
                          <a:ea typeface="宋体" panose="02010600030101010101" pitchFamily="2" charset="-122"/>
                        </a:rPr>
                        <a:t>=no \</a:t>
                      </a:r>
                    </a:p>
                    <a:p>
                      <a:pPr algn="just">
                        <a:spcAft>
                          <a:spcPts val="0"/>
                        </a:spcAft>
                      </a:pPr>
                      <a:r>
                        <a:rPr lang="en-US" sz="1400" b="1" kern="100" dirty="0">
                          <a:effectLst/>
                          <a:latin typeface="Courier New" panose="02070309020205020404" pitchFamily="49" charset="0"/>
                          <a:ea typeface="宋体" panose="02010600030101010101" pitchFamily="2" charset="-122"/>
                        </a:rPr>
                        <a:t>-device e1000,netdev=mynet0,mac=52:55:00:d1:55:02 </a:t>
                      </a:r>
                      <a:r>
                        <a:rPr lang="en-US" sz="1400" kern="100" dirty="0">
                          <a:effectLst/>
                          <a:latin typeface="Courier New" panose="02070309020205020404" pitchFamily="49" charset="0"/>
                          <a:ea typeface="宋体" panose="02010600030101010101" pitchFamily="2" charset="-122"/>
                        </a:rPr>
                        <a:t>\</a:t>
                      </a:r>
                    </a:p>
                    <a:p>
                      <a:pPr algn="just">
                        <a:spcAft>
                          <a:spcPts val="0"/>
                        </a:spcAft>
                      </a:pPr>
                      <a:r>
                        <a:rPr lang="en-US" sz="1400" b="1" kern="100" dirty="0">
                          <a:effectLst/>
                          <a:latin typeface="Courier New" panose="02070309020205020404" pitchFamily="49" charset="0"/>
                          <a:ea typeface="宋体" panose="02010600030101010101" pitchFamily="2" charset="-122"/>
                        </a:rPr>
                        <a:t>-monitor telnet:127.0.0.1:4444 </a:t>
                      </a:r>
                      <a:r>
                        <a:rPr lang="en-US" sz="1400" kern="100" dirty="0">
                          <a:effectLst/>
                          <a:latin typeface="Courier New" panose="02070309020205020404" pitchFamily="49" charset="0"/>
                          <a:ea typeface="宋体" panose="02010600030101010101" pitchFamily="2" charset="-122"/>
                        </a:rPr>
                        <a:t>--enable-</a:t>
                      </a:r>
                      <a:r>
                        <a:rPr lang="en-US" sz="1400" kern="100" dirty="0" err="1">
                          <a:effectLst/>
                          <a:latin typeface="Courier New" panose="02070309020205020404" pitchFamily="49" charset="0"/>
                          <a:ea typeface="宋体" panose="02010600030101010101" pitchFamily="2" charset="-122"/>
                        </a:rPr>
                        <a:t>kvm</a:t>
                      </a:r>
                      <a:endParaRPr lang="en-US" sz="1400" kern="100" dirty="0">
                        <a:effectLst/>
                        <a:latin typeface="Courier New" panose="02070309020205020404" pitchFamily="49"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handle SIGUSR1 </a:t>
                      </a:r>
                      <a:r>
                        <a:rPr lang="en-US" sz="1400" kern="100" dirty="0" err="1">
                          <a:effectLst/>
                          <a:latin typeface="Courier New" panose="02070309020205020404" pitchFamily="49" charset="0"/>
                          <a:ea typeface="宋体" panose="02010600030101010101" pitchFamily="2" charset="-122"/>
                        </a:rPr>
                        <a:t>nostop</a:t>
                      </a:r>
                      <a:endParaRPr lang="en-US" sz="1400" kern="100" dirty="0">
                        <a:effectLst/>
                        <a:latin typeface="Courier New" panose="02070309020205020404" pitchFamily="49"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handle SIGUSR2 </a:t>
                      </a:r>
                      <a:r>
                        <a:rPr lang="en-US" sz="1400" kern="100" dirty="0" err="1">
                          <a:effectLst/>
                          <a:latin typeface="Courier New" panose="02070309020205020404" pitchFamily="49" charset="0"/>
                          <a:ea typeface="宋体" panose="02010600030101010101" pitchFamily="2" charset="-122"/>
                        </a:rPr>
                        <a:t>nostop</a:t>
                      </a:r>
                      <a:endParaRPr lang="en-US" sz="1400" kern="100" dirty="0">
                        <a:effectLst/>
                        <a:latin typeface="Courier New" panose="02070309020205020404" pitchFamily="49"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start</a:t>
                      </a: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spTree>
    <p:extLst>
      <p:ext uri="{BB962C8B-B14F-4D97-AF65-F5344CB8AC3E}">
        <p14:creationId xmlns:p14="http://schemas.microsoft.com/office/powerpoint/2010/main" val="2311473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35493B-0030-475F-9961-AD349E9023C0}"/>
              </a:ext>
            </a:extLst>
          </p:cNvPr>
          <p:cNvSpPr>
            <a:spLocks noGrp="1"/>
          </p:cNvSpPr>
          <p:nvPr>
            <p:ph sz="quarter" idx="10"/>
          </p:nvPr>
        </p:nvSpPr>
        <p:spPr/>
        <p:txBody>
          <a:bodyPr>
            <a:normAutofit/>
          </a:bodyPr>
          <a:lstStyle/>
          <a:p>
            <a:r>
              <a:rPr lang="zh-CN" altLang="en-US" sz="1600" dirty="0"/>
              <a:t>在虚拟机中连接</a:t>
            </a:r>
            <a:r>
              <a:rPr lang="en-US" altLang="zh-CN" sz="1600" dirty="0"/>
              <a:t>QEMU monitor</a:t>
            </a:r>
            <a:r>
              <a:rPr lang="zh-CN" altLang="en-US" sz="1600" dirty="0"/>
              <a:t>，查看</a:t>
            </a:r>
            <a:r>
              <a:rPr lang="en-US" altLang="zh-CN" sz="1600" dirty="0"/>
              <a:t>e1000</a:t>
            </a:r>
            <a:r>
              <a:rPr lang="zh-CN" altLang="en-US" sz="1600" dirty="0"/>
              <a:t>网卡相关信息</a:t>
            </a:r>
          </a:p>
        </p:txBody>
      </p:sp>
      <p:sp>
        <p:nvSpPr>
          <p:cNvPr id="3" name="标题 2">
            <a:extLst>
              <a:ext uri="{FF2B5EF4-FFF2-40B4-BE49-F238E27FC236}">
                <a16:creationId xmlns:a16="http://schemas.microsoft.com/office/drawing/2014/main" id="{6B5C84D6-0490-4E6F-8E3E-AB6D9F9BF5E0}"/>
              </a:ext>
            </a:extLst>
          </p:cNvPr>
          <p:cNvSpPr>
            <a:spLocks noGrp="1"/>
          </p:cNvSpPr>
          <p:nvPr>
            <p:ph type="title"/>
          </p:nvPr>
        </p:nvSpPr>
        <p:spPr/>
        <p:txBody>
          <a:bodyPr/>
          <a:lstStyle/>
          <a:p>
            <a:r>
              <a:rPr lang="zh-CN" altLang="en-US" dirty="0"/>
              <a:t>查看</a:t>
            </a:r>
            <a:r>
              <a:rPr lang="en-US" altLang="zh-CN" dirty="0"/>
              <a:t>e1000</a:t>
            </a:r>
            <a:r>
              <a:rPr lang="zh-CN" altLang="en-US" dirty="0"/>
              <a:t>网卡中断信息</a:t>
            </a:r>
          </a:p>
        </p:txBody>
      </p:sp>
      <p:graphicFrame>
        <p:nvGraphicFramePr>
          <p:cNvPr id="4" name="内容占位符 3">
            <a:extLst>
              <a:ext uri="{FF2B5EF4-FFF2-40B4-BE49-F238E27FC236}">
                <a16:creationId xmlns:a16="http://schemas.microsoft.com/office/drawing/2014/main" id="{B0D6EDC9-84B4-432C-9DD0-DDA074244F5E}"/>
              </a:ext>
            </a:extLst>
          </p:cNvPr>
          <p:cNvGraphicFramePr>
            <a:graphicFrameLocks/>
          </p:cNvGraphicFramePr>
          <p:nvPr>
            <p:extLst>
              <p:ext uri="{D42A27DB-BD31-4B8C-83A1-F6EECF244321}">
                <p14:modId xmlns:p14="http://schemas.microsoft.com/office/powerpoint/2010/main" val="493449833"/>
              </p:ext>
            </p:extLst>
          </p:nvPr>
        </p:nvGraphicFramePr>
        <p:xfrm>
          <a:off x="494024" y="2240280"/>
          <a:ext cx="8521065" cy="408432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0">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Virtual Machine Terminal 3</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kern="100" dirty="0">
                          <a:effectLst/>
                          <a:latin typeface="Courier New" panose="02070309020205020404" pitchFamily="49" charset="0"/>
                          <a:ea typeface="宋体" panose="02010600030101010101" pitchFamily="2" charset="-122"/>
                        </a:rPr>
                        <a:t>telnet 127.0.0.1 4444</a:t>
                      </a:r>
                    </a:p>
                    <a:p>
                      <a:pPr algn="just">
                        <a:spcAft>
                          <a:spcPts val="0"/>
                        </a:spcAft>
                      </a:pPr>
                      <a:r>
                        <a:rPr lang="en-US" sz="1400" kern="100" dirty="0">
                          <a:effectLst/>
                          <a:latin typeface="Courier New" panose="02070309020205020404" pitchFamily="49" charset="0"/>
                          <a:ea typeface="宋体" panose="02010600030101010101" pitchFamily="2" charset="-122"/>
                        </a:rPr>
                        <a:t>QEMU 4.1.1 monitor – type 'help' for more information</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qemu</a:t>
                      </a:r>
                      <a:r>
                        <a:rPr lang="en-US" sz="1400" kern="100" dirty="0">
                          <a:effectLst/>
                          <a:latin typeface="Courier New" panose="02070309020205020404" pitchFamily="49" charset="0"/>
                          <a:ea typeface="宋体" panose="02010600030101010101" pitchFamily="2" charset="-122"/>
                        </a:rPr>
                        <a:t>) info </a:t>
                      </a:r>
                      <a:r>
                        <a:rPr lang="en-US" sz="1400" kern="100" dirty="0" err="1">
                          <a:effectLst/>
                          <a:latin typeface="Courier New" panose="02070309020205020404" pitchFamily="49" charset="0"/>
                          <a:ea typeface="宋体" panose="02010600030101010101" pitchFamily="2" charset="-122"/>
                        </a:rPr>
                        <a:t>qtree</a:t>
                      </a:r>
                      <a:r>
                        <a:rPr lang="en-US" sz="1400" kern="100" dirty="0">
                          <a:effectLst/>
                          <a:latin typeface="Courier New" panose="02070309020205020404" pitchFamily="49" charset="0"/>
                          <a:ea typeface="宋体" panose="02010600030101010101" pitchFamily="2" charset="-122"/>
                        </a:rPr>
                        <a:t> /* </a:t>
                      </a:r>
                      <a:r>
                        <a:rPr lang="zh-CN" altLang="en-US" sz="1400" kern="100" dirty="0">
                          <a:effectLst/>
                          <a:latin typeface="Courier New" panose="02070309020205020404" pitchFamily="49" charset="0"/>
                          <a:ea typeface="宋体" panose="02010600030101010101" pitchFamily="2" charset="-122"/>
                        </a:rPr>
                        <a:t>列出</a:t>
                      </a:r>
                      <a:r>
                        <a:rPr lang="en-US" sz="1400" kern="100" dirty="0" err="1">
                          <a:effectLst/>
                          <a:latin typeface="Courier New" panose="02070309020205020404" pitchFamily="49" charset="0"/>
                          <a:ea typeface="宋体" panose="02010600030101010101" pitchFamily="2" charset="-122"/>
                        </a:rPr>
                        <a:t>qemu</a:t>
                      </a:r>
                      <a:r>
                        <a:rPr lang="zh-CN" altLang="en-US" sz="1400" kern="100" dirty="0">
                          <a:effectLst/>
                          <a:latin typeface="Courier New" panose="02070309020205020404" pitchFamily="49" charset="0"/>
                          <a:ea typeface="宋体" panose="02010600030101010101" pitchFamily="2" charset="-122"/>
                        </a:rPr>
                        <a:t>结构树，以下只展示部分输出*</a:t>
                      </a:r>
                      <a:r>
                        <a:rPr lang="en-US" altLang="zh-CN" sz="1400" kern="100" dirty="0">
                          <a:effectLst/>
                          <a:latin typeface="Courier New" panose="02070309020205020404" pitchFamily="49" charset="0"/>
                          <a:ea typeface="宋体" panose="02010600030101010101" pitchFamily="2" charset="-122"/>
                        </a:rPr>
                        <a:t>/</a:t>
                      </a:r>
                    </a:p>
                    <a:p>
                      <a:pPr algn="just">
                        <a:spcAft>
                          <a:spcPts val="0"/>
                        </a:spcAft>
                      </a:pPr>
                      <a:r>
                        <a:rPr lang="en-US" sz="1400" kern="100" dirty="0">
                          <a:effectLst/>
                          <a:latin typeface="Courier New" panose="02070309020205020404" pitchFamily="49" charset="0"/>
                          <a:ea typeface="宋体" panose="02010600030101010101" pitchFamily="2" charset="-122"/>
                        </a:rPr>
                        <a:t>bus: main-system-bus</a:t>
                      </a:r>
                    </a:p>
                    <a:p>
                      <a:pPr algn="just">
                        <a:spcAft>
                          <a:spcPts val="0"/>
                        </a:spcAft>
                      </a:pPr>
                      <a:r>
                        <a:rPr lang="en-US" sz="1400" b="1" kern="100" dirty="0">
                          <a:effectLst/>
                          <a:latin typeface="Courier New" panose="02070309020205020404" pitchFamily="49" charset="0"/>
                          <a:ea typeface="宋体" panose="02010600030101010101" pitchFamily="2" charset="-122"/>
                        </a:rPr>
                        <a:t>dev: </a:t>
                      </a:r>
                      <a:r>
                        <a:rPr lang="en-US" sz="1400" b="1" kern="100" dirty="0" err="1">
                          <a:effectLst/>
                          <a:latin typeface="Courier New" panose="02070309020205020404" pitchFamily="49" charset="0"/>
                          <a:ea typeface="宋体" panose="02010600030101010101" pitchFamily="2" charset="-122"/>
                        </a:rPr>
                        <a:t>kvm-ioapic</a:t>
                      </a:r>
                      <a:r>
                        <a:rPr lang="en-US" sz="1400" kern="100" dirty="0">
                          <a:effectLst/>
                          <a:latin typeface="Courier New" panose="02070309020205020404" pitchFamily="49" charset="0"/>
                          <a:ea typeface="宋体" panose="02010600030101010101" pitchFamily="2" charset="-122"/>
                        </a:rPr>
                        <a:t>, id ""</a:t>
                      </a:r>
                    </a:p>
                    <a:p>
                      <a:pPr algn="just">
                        <a:spcAft>
                          <a:spcPts val="0"/>
                        </a:spcAft>
                      </a:pP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gpio</a:t>
                      </a:r>
                      <a:r>
                        <a:rPr lang="en-US" sz="1400" kern="100" dirty="0">
                          <a:effectLst/>
                          <a:latin typeface="Courier New" panose="02070309020205020404" pitchFamily="49" charset="0"/>
                          <a:ea typeface="宋体" panose="02010600030101010101" pitchFamily="2" charset="-122"/>
                        </a:rPr>
                        <a:t>-in "" 24</a:t>
                      </a:r>
                    </a:p>
                    <a:p>
                      <a:pPr algn="just">
                        <a:spcAft>
                          <a:spcPts val="0"/>
                        </a:spcAft>
                      </a:pP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gsi_base</a:t>
                      </a:r>
                      <a:r>
                        <a:rPr lang="en-US" sz="1400" kern="100" dirty="0">
                          <a:effectLst/>
                          <a:latin typeface="Courier New" panose="02070309020205020404" pitchFamily="49" charset="0"/>
                          <a:ea typeface="宋体" panose="02010600030101010101" pitchFamily="2" charset="-122"/>
                        </a:rPr>
                        <a:t> = 0 (0x0)</a:t>
                      </a:r>
                    </a:p>
                    <a:p>
                      <a:pPr algn="just">
                        <a:spcAft>
                          <a:spcPts val="0"/>
                        </a:spcAft>
                      </a:pP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mmio</a:t>
                      </a:r>
                      <a:r>
                        <a:rPr lang="en-US" sz="1400" kern="100" dirty="0">
                          <a:effectLst/>
                          <a:latin typeface="Courier New" panose="02070309020205020404" pitchFamily="49" charset="0"/>
                          <a:ea typeface="宋体" panose="02010600030101010101" pitchFamily="2" charset="-122"/>
                        </a:rPr>
                        <a:t> 00000000fec00000/0000000000001000</a:t>
                      </a:r>
                    </a:p>
                    <a:p>
                      <a:pPr algn="just">
                        <a:spcAft>
                          <a:spcPts val="0"/>
                        </a:spcAft>
                      </a:pPr>
                      <a:r>
                        <a:rPr lang="en-US" sz="1400" kern="100" dirty="0">
                          <a:effectLst/>
                          <a:latin typeface="Courier New" panose="02070309020205020404" pitchFamily="49" charset="0"/>
                          <a:ea typeface="宋体" panose="02010600030101010101" pitchFamily="2" charset="-122"/>
                        </a:rPr>
                        <a:t>dev: i440FX-pcihost, id ""</a:t>
                      </a:r>
                    </a:p>
                    <a:p>
                      <a:pPr algn="just">
                        <a:spcAft>
                          <a:spcPts val="0"/>
                        </a:spcAft>
                      </a:pPr>
                      <a:r>
                        <a:rPr lang="en-US" sz="1400" kern="100" dirty="0" err="1">
                          <a:effectLst/>
                          <a:latin typeface="Courier New" panose="02070309020205020404" pitchFamily="49" charset="0"/>
                          <a:ea typeface="宋体" panose="02010600030101010101" pitchFamily="2" charset="-122"/>
                        </a:rPr>
                        <a:t>pci</a:t>
                      </a:r>
                      <a:r>
                        <a:rPr lang="en-US" sz="1400" kern="100" dirty="0">
                          <a:effectLst/>
                          <a:latin typeface="Courier New" panose="02070309020205020404" pitchFamily="49" charset="0"/>
                          <a:ea typeface="宋体" panose="02010600030101010101" pitchFamily="2" charset="-122"/>
                        </a:rPr>
                        <a:t>-hole-size = 2147483648 (2 </a:t>
                      </a:r>
                      <a:r>
                        <a:rPr lang="en-US" sz="1400" kern="100" dirty="0" err="1">
                          <a:effectLst/>
                          <a:latin typeface="Courier New" panose="02070309020205020404" pitchFamily="49" charset="0"/>
                          <a:ea typeface="宋体" panose="02010600030101010101" pitchFamily="2" charset="-122"/>
                        </a:rPr>
                        <a:t>GiB</a:t>
                      </a:r>
                      <a:r>
                        <a:rPr lang="en-US" sz="1400" kern="100" dirty="0">
                          <a:effectLst/>
                          <a:latin typeface="Courier New" panose="02070309020205020404" pitchFamily="49" charset="0"/>
                          <a:ea typeface="宋体" panose="02010600030101010101" pitchFamily="2" charset="-122"/>
                        </a:rPr>
                        <a:t>)</a:t>
                      </a:r>
                    </a:p>
                    <a:p>
                      <a:pPr algn="just">
                        <a:spcAft>
                          <a:spcPts val="0"/>
                        </a:spcAft>
                      </a:pPr>
                      <a:r>
                        <a:rPr lang="en-US" sz="1400" kern="100" dirty="0" err="1">
                          <a:effectLst/>
                          <a:latin typeface="Courier New" panose="02070309020205020404" pitchFamily="49" charset="0"/>
                          <a:ea typeface="宋体" panose="02010600030101010101" pitchFamily="2" charset="-122"/>
                        </a:rPr>
                        <a:t>short_root_bus</a:t>
                      </a:r>
                      <a:r>
                        <a:rPr lang="en-US" sz="1400" kern="100" dirty="0">
                          <a:effectLst/>
                          <a:latin typeface="Courier New" panose="02070309020205020404" pitchFamily="49" charset="0"/>
                          <a:ea typeface="宋体" panose="02010600030101010101" pitchFamily="2" charset="-122"/>
                        </a:rPr>
                        <a:t> = 0 (0x0)</a:t>
                      </a:r>
                    </a:p>
                    <a:p>
                      <a:pPr algn="just">
                        <a:spcAft>
                          <a:spcPts val="0"/>
                        </a:spcAft>
                      </a:pPr>
                      <a:r>
                        <a:rPr lang="en-US" sz="1400" kern="100" dirty="0">
                          <a:effectLst/>
                          <a:latin typeface="Courier New" panose="02070309020205020404" pitchFamily="49" charset="0"/>
                          <a:ea typeface="宋体" panose="02010600030101010101" pitchFamily="2" charset="-122"/>
                        </a:rPr>
                        <a:t>x-pci-hole64-fix = true</a:t>
                      </a:r>
                    </a:p>
                    <a:p>
                      <a:pPr algn="just">
                        <a:spcAft>
                          <a:spcPts val="0"/>
                        </a:spcAft>
                      </a:pPr>
                      <a:r>
                        <a:rPr lang="en-US" sz="1400" b="1" kern="100" dirty="0">
                          <a:effectLst/>
                          <a:latin typeface="Courier New" panose="02070309020205020404" pitchFamily="49" charset="0"/>
                          <a:ea typeface="宋体" panose="02010600030101010101" pitchFamily="2" charset="-122"/>
                        </a:rPr>
                        <a:t>bus: pic.0</a:t>
                      </a:r>
                    </a:p>
                    <a:p>
                      <a:pPr algn="just">
                        <a:spcAft>
                          <a:spcPts val="0"/>
                        </a:spcAft>
                      </a:pPr>
                      <a:r>
                        <a:rPr lang="en-US" sz="1400" b="1" kern="100" dirty="0">
                          <a:effectLst/>
                          <a:latin typeface="Courier New" panose="02070309020205020404" pitchFamily="49" charset="0"/>
                          <a:ea typeface="宋体" panose="02010600030101010101" pitchFamily="2" charset="-122"/>
                        </a:rPr>
                        <a:t>  type PCI</a:t>
                      </a:r>
                    </a:p>
                    <a:p>
                      <a:pPr algn="just">
                        <a:spcAft>
                          <a:spcPts val="0"/>
                        </a:spcAft>
                      </a:pPr>
                      <a:r>
                        <a:rPr lang="en-US" sz="1400" b="1" kern="100" dirty="0">
                          <a:effectLst/>
                          <a:latin typeface="Courier New" panose="02070309020205020404" pitchFamily="49" charset="0"/>
                          <a:ea typeface="宋体" panose="02010600030101010101" pitchFamily="2" charset="-122"/>
                        </a:rPr>
                        <a:t>  dev: e1000</a:t>
                      </a:r>
                      <a:r>
                        <a:rPr lang="en-US" sz="1400" kern="100" dirty="0">
                          <a:effectLst/>
                          <a:latin typeface="Courier New" panose="02070309020205020404" pitchFamily="49" charset="0"/>
                          <a:ea typeface="宋体" panose="02010600030101010101" pitchFamily="2" charset="-122"/>
                        </a:rPr>
                        <a:t>, id ""</a:t>
                      </a:r>
                    </a:p>
                    <a:p>
                      <a:pPr algn="just">
                        <a:spcAft>
                          <a:spcPts val="0"/>
                        </a:spcAft>
                      </a:pPr>
                      <a:r>
                        <a:rPr lang="en-US" sz="1400" kern="100" dirty="0">
                          <a:effectLst/>
                          <a:latin typeface="Courier New" panose="02070309020205020404" pitchFamily="49" charset="0"/>
                          <a:ea typeface="宋体" panose="02010600030101010101" pitchFamily="2" charset="-122"/>
                        </a:rPr>
                        <a:t>    mac = "52:55:00:d1:55:02"</a:t>
                      </a:r>
                    </a:p>
                    <a:p>
                      <a:pPr algn="just">
                        <a:spcAft>
                          <a:spcPts val="0"/>
                        </a:spcAft>
                      </a:pP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netdev</a:t>
                      </a:r>
                      <a:r>
                        <a:rPr lang="en-US" sz="1400" kern="100" dirty="0">
                          <a:effectLst/>
                          <a:latin typeface="Courier New" panose="02070309020205020404" pitchFamily="49" charset="0"/>
                          <a:ea typeface="宋体" panose="02010600030101010101" pitchFamily="2" charset="-122"/>
                        </a:rPr>
                        <a:t> = "mynet1"</a:t>
                      </a:r>
                    </a:p>
                    <a:p>
                      <a:pPr algn="just">
                        <a:spcAft>
                          <a:spcPts val="0"/>
                        </a:spcAft>
                      </a:pPr>
                      <a:r>
                        <a:rPr lang="en-US" sz="1400" kern="100" dirty="0">
                          <a:effectLst/>
                          <a:latin typeface="Courier New" panose="02070309020205020404" pitchFamily="49" charset="0"/>
                          <a:ea typeface="宋体" panose="02010600030101010101" pitchFamily="2" charset="-122"/>
                        </a:rPr>
                        <a:t>    multifunction = false</a:t>
                      </a: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spTree>
    <p:extLst>
      <p:ext uri="{BB962C8B-B14F-4D97-AF65-F5344CB8AC3E}">
        <p14:creationId xmlns:p14="http://schemas.microsoft.com/office/powerpoint/2010/main" val="2911421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CAB279-7B0B-4AFE-94D4-FFD0F3DABC24}"/>
              </a:ext>
            </a:extLst>
          </p:cNvPr>
          <p:cNvSpPr>
            <a:spLocks noGrp="1"/>
          </p:cNvSpPr>
          <p:nvPr>
            <p:ph sz="quarter" idx="10"/>
          </p:nvPr>
        </p:nvSpPr>
        <p:spPr>
          <a:xfrm>
            <a:off x="494026" y="1685678"/>
            <a:ext cx="8372163" cy="475631"/>
          </a:xfrm>
        </p:spPr>
        <p:txBody>
          <a:bodyPr>
            <a:normAutofit/>
          </a:bodyPr>
          <a:lstStyle/>
          <a:p>
            <a:r>
              <a:rPr lang="zh-CN" altLang="en-US" sz="1600" dirty="0"/>
              <a:t>在嵌套虚拟机中启动一个终端并执行</a:t>
            </a:r>
            <a:r>
              <a:rPr lang="en-US" altLang="zh-CN" sz="1600" dirty="0" err="1"/>
              <a:t>lspci</a:t>
            </a:r>
            <a:r>
              <a:rPr lang="en-US" altLang="zh-CN" sz="1600" dirty="0"/>
              <a:t> -v</a:t>
            </a:r>
            <a:r>
              <a:rPr lang="zh-CN" altLang="en-US" sz="1600" dirty="0"/>
              <a:t>指令查看</a:t>
            </a:r>
            <a:r>
              <a:rPr lang="en-US" altLang="zh-CN" sz="1600" dirty="0"/>
              <a:t>e1000</a:t>
            </a:r>
            <a:r>
              <a:rPr lang="zh-CN" altLang="en-US" sz="1600" dirty="0"/>
              <a:t>网卡具体信息</a:t>
            </a:r>
          </a:p>
        </p:txBody>
      </p:sp>
      <p:sp>
        <p:nvSpPr>
          <p:cNvPr id="3" name="标题 2">
            <a:extLst>
              <a:ext uri="{FF2B5EF4-FFF2-40B4-BE49-F238E27FC236}">
                <a16:creationId xmlns:a16="http://schemas.microsoft.com/office/drawing/2014/main" id="{D48ECF2C-5571-4DDF-A90A-C8807FBB755E}"/>
              </a:ext>
            </a:extLst>
          </p:cNvPr>
          <p:cNvSpPr>
            <a:spLocks noGrp="1"/>
          </p:cNvSpPr>
          <p:nvPr>
            <p:ph type="title"/>
          </p:nvPr>
        </p:nvSpPr>
        <p:spPr/>
        <p:txBody>
          <a:bodyPr/>
          <a:lstStyle/>
          <a:p>
            <a:r>
              <a:rPr lang="zh-CN" altLang="en-US" dirty="0"/>
              <a:t>查看</a:t>
            </a:r>
            <a:r>
              <a:rPr lang="en-US" altLang="zh-CN" dirty="0"/>
              <a:t>e1000</a:t>
            </a:r>
            <a:r>
              <a:rPr lang="zh-CN" altLang="en-US" dirty="0"/>
              <a:t>网卡中断信息</a:t>
            </a:r>
          </a:p>
        </p:txBody>
      </p:sp>
      <p:graphicFrame>
        <p:nvGraphicFramePr>
          <p:cNvPr id="4" name="内容占位符 3">
            <a:extLst>
              <a:ext uri="{FF2B5EF4-FFF2-40B4-BE49-F238E27FC236}">
                <a16:creationId xmlns:a16="http://schemas.microsoft.com/office/drawing/2014/main" id="{C40A0C2A-4276-49F1-82AB-EABD31118702}"/>
              </a:ext>
            </a:extLst>
          </p:cNvPr>
          <p:cNvGraphicFramePr>
            <a:graphicFrameLocks/>
          </p:cNvGraphicFramePr>
          <p:nvPr>
            <p:extLst>
              <p:ext uri="{D42A27DB-BD31-4B8C-83A1-F6EECF244321}">
                <p14:modId xmlns:p14="http://schemas.microsoft.com/office/powerpoint/2010/main" val="1262786845"/>
              </p:ext>
            </p:extLst>
          </p:nvPr>
        </p:nvGraphicFramePr>
        <p:xfrm>
          <a:off x="494023" y="2080204"/>
          <a:ext cx="8521065" cy="237744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0">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N</a:t>
                      </a:r>
                      <a:r>
                        <a:rPr lang="en-US" altLang="zh-CN" sz="1600" b="1" kern="100" dirty="0">
                          <a:effectLst/>
                          <a:latin typeface="Courier New" panose="02070309020205020404" pitchFamily="49" charset="0"/>
                          <a:ea typeface="宋体" panose="02010600030101010101" pitchFamily="2" charset="-122"/>
                        </a:rPr>
                        <a:t>ested </a:t>
                      </a:r>
                      <a:r>
                        <a:rPr lang="en-US" sz="1600" b="1" kern="100" dirty="0">
                          <a:effectLst/>
                          <a:latin typeface="Courier New" panose="02070309020205020404" pitchFamily="49" charset="0"/>
                          <a:ea typeface="宋体" panose="02010600030101010101" pitchFamily="2" charset="-122"/>
                        </a:rPr>
                        <a:t>Virtual Machine Terminal 1</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kern="100" dirty="0" err="1">
                          <a:effectLst/>
                          <a:latin typeface="Courier New" panose="02070309020205020404" pitchFamily="49" charset="0"/>
                          <a:ea typeface="宋体" panose="02010600030101010101" pitchFamily="2" charset="-122"/>
                        </a:rPr>
                        <a:t>lspci</a:t>
                      </a:r>
                      <a:r>
                        <a:rPr lang="en-US" sz="1400" kern="100" dirty="0">
                          <a:effectLst/>
                          <a:latin typeface="Courier New" panose="02070309020205020404" pitchFamily="49" charset="0"/>
                          <a:ea typeface="宋体" panose="02010600030101010101" pitchFamily="2" charset="-122"/>
                        </a:rPr>
                        <a:t> -v</a:t>
                      </a:r>
                    </a:p>
                    <a:p>
                      <a:pPr algn="just">
                        <a:spcAft>
                          <a:spcPts val="0"/>
                        </a:spcAft>
                      </a:pPr>
                      <a:r>
                        <a:rPr lang="en-US" sz="1400" b="1" kern="100" dirty="0">
                          <a:effectLst/>
                          <a:latin typeface="Courier New" panose="02070309020205020404" pitchFamily="49" charset="0"/>
                          <a:ea typeface="宋体" panose="02010600030101010101" pitchFamily="2" charset="-122"/>
                        </a:rPr>
                        <a:t>00:03.0</a:t>
                      </a:r>
                      <a:r>
                        <a:rPr lang="en-US" sz="1400" kern="100" dirty="0">
                          <a:effectLst/>
                          <a:latin typeface="Courier New" panose="02070309020205020404" pitchFamily="49" charset="0"/>
                          <a:ea typeface="宋体" panose="02010600030101010101" pitchFamily="2" charset="-122"/>
                        </a:rPr>
                        <a:t> Ethernet controller: Intel Corporation 82540EM Gigabit Ethernet Controller (rev 03)</a:t>
                      </a:r>
                    </a:p>
                    <a:p>
                      <a:pPr algn="just">
                        <a:spcAft>
                          <a:spcPts val="0"/>
                        </a:spcAft>
                      </a:pPr>
                      <a:r>
                        <a:rPr lang="en-US" sz="1400" kern="100" dirty="0">
                          <a:effectLst/>
                          <a:latin typeface="Courier New" panose="02070309020205020404" pitchFamily="49" charset="0"/>
                          <a:ea typeface="宋体" panose="02010600030101010101" pitchFamily="2" charset="-122"/>
                        </a:rPr>
                        <a:t>        Subsystem: Red Hat, Inc. QEMU Virtual Machine</a:t>
                      </a:r>
                    </a:p>
                    <a:p>
                      <a:pPr algn="just">
                        <a:spcAft>
                          <a:spcPts val="0"/>
                        </a:spcAft>
                      </a:pPr>
                      <a:r>
                        <a:rPr lang="en-US" sz="1400" kern="100" dirty="0">
                          <a:effectLst/>
                          <a:latin typeface="Courier New" panose="02070309020205020404" pitchFamily="49" charset="0"/>
                          <a:ea typeface="宋体" panose="02010600030101010101" pitchFamily="2" charset="-122"/>
                        </a:rPr>
                        <a:t>        Physical Slot: 3</a:t>
                      </a:r>
                    </a:p>
                    <a:p>
                      <a:pPr algn="just">
                        <a:spcAft>
                          <a:spcPts val="0"/>
                        </a:spcAft>
                      </a:pPr>
                      <a:r>
                        <a:rPr lang="en-US" sz="1400" kern="100" dirty="0">
                          <a:effectLst/>
                          <a:latin typeface="Courier New" panose="02070309020205020404" pitchFamily="49" charset="0"/>
                          <a:ea typeface="宋体" panose="02010600030101010101" pitchFamily="2" charset="-122"/>
                        </a:rPr>
                        <a:t>        Flags: bus master, fast </a:t>
                      </a:r>
                      <a:r>
                        <a:rPr lang="en-US" sz="1400" kern="100" dirty="0" err="1">
                          <a:effectLst/>
                          <a:latin typeface="Courier New" panose="02070309020205020404" pitchFamily="49" charset="0"/>
                          <a:ea typeface="宋体" panose="02010600030101010101" pitchFamily="2" charset="-122"/>
                        </a:rPr>
                        <a:t>devsel</a:t>
                      </a:r>
                      <a:r>
                        <a:rPr lang="en-US" sz="1400" kern="100" dirty="0">
                          <a:effectLst/>
                          <a:latin typeface="Courier New" panose="02070309020205020404" pitchFamily="49" charset="0"/>
                          <a:ea typeface="宋体" panose="02010600030101010101" pitchFamily="2" charset="-122"/>
                        </a:rPr>
                        <a:t>, latency 0, </a:t>
                      </a:r>
                      <a:r>
                        <a:rPr lang="en-US" sz="1400" b="1" kern="100" dirty="0">
                          <a:effectLst/>
                          <a:latin typeface="Courier New" panose="02070309020205020404" pitchFamily="49" charset="0"/>
                          <a:ea typeface="宋体" panose="02010600030101010101" pitchFamily="2" charset="-122"/>
                        </a:rPr>
                        <a:t>IRQ 11</a:t>
                      </a:r>
                    </a:p>
                    <a:p>
                      <a:pPr algn="just">
                        <a:spcAft>
                          <a:spcPts val="0"/>
                        </a:spcAft>
                      </a:pPr>
                      <a:r>
                        <a:rPr lang="en-US" sz="1400" kern="100" dirty="0">
                          <a:effectLst/>
                          <a:latin typeface="Courier New" panose="02070309020205020404" pitchFamily="49" charset="0"/>
                          <a:ea typeface="宋体" panose="02010600030101010101" pitchFamily="2" charset="-122"/>
                        </a:rPr>
                        <a:t>        Memory at febc0000 (32-bit, non-prefetchable) [size=128K]</a:t>
                      </a:r>
                    </a:p>
                    <a:p>
                      <a:pPr algn="just">
                        <a:spcAft>
                          <a:spcPts val="0"/>
                        </a:spcAft>
                      </a:pPr>
                      <a:r>
                        <a:rPr lang="en-US" sz="1400" kern="100" dirty="0">
                          <a:effectLst/>
                          <a:latin typeface="Courier New" panose="02070309020205020404" pitchFamily="49" charset="0"/>
                          <a:ea typeface="宋体" panose="02010600030101010101" pitchFamily="2" charset="-122"/>
                        </a:rPr>
                        <a:t>        I/O ports at c000 [size=64]</a:t>
                      </a:r>
                    </a:p>
                    <a:p>
                      <a:pPr algn="just">
                        <a:spcAft>
                          <a:spcPts val="0"/>
                        </a:spcAft>
                      </a:pPr>
                      <a:r>
                        <a:rPr lang="en-US" sz="1400" kern="100" dirty="0">
                          <a:effectLst/>
                          <a:latin typeface="Courier New" panose="02070309020205020404" pitchFamily="49" charset="0"/>
                          <a:ea typeface="宋体" panose="02010600030101010101" pitchFamily="2" charset="-122"/>
                        </a:rPr>
                        <a:t>        Expansion ROM at feb80000 [disabled] [size=256K]</a:t>
                      </a:r>
                    </a:p>
                    <a:p>
                      <a:pPr algn="just">
                        <a:spcAft>
                          <a:spcPts val="0"/>
                        </a:spcAft>
                      </a:pPr>
                      <a:r>
                        <a:rPr lang="en-US" sz="1400" kern="100" dirty="0">
                          <a:effectLst/>
                          <a:latin typeface="Courier New" panose="02070309020205020404" pitchFamily="49" charset="0"/>
                          <a:ea typeface="宋体" panose="02010600030101010101" pitchFamily="2" charset="-122"/>
                        </a:rPr>
                        <a:t>        Kernel driver in use: e1000</a:t>
                      </a: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sp>
        <p:nvSpPr>
          <p:cNvPr id="5" name="内容占位符 1">
            <a:extLst>
              <a:ext uri="{FF2B5EF4-FFF2-40B4-BE49-F238E27FC236}">
                <a16:creationId xmlns:a16="http://schemas.microsoft.com/office/drawing/2014/main" id="{9DA7FB48-871B-49EB-8605-F0204DAABAC6}"/>
              </a:ext>
            </a:extLst>
          </p:cNvPr>
          <p:cNvSpPr txBox="1">
            <a:spLocks/>
          </p:cNvSpPr>
          <p:nvPr/>
        </p:nvSpPr>
        <p:spPr>
          <a:xfrm>
            <a:off x="494024" y="4513755"/>
            <a:ext cx="8372163" cy="65856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上述信息表明</a:t>
            </a:r>
            <a:r>
              <a:rPr lang="en-US" altLang="zh-CN" sz="1600" b="1" dirty="0"/>
              <a:t>e1000</a:t>
            </a:r>
            <a:r>
              <a:rPr lang="zh-CN" altLang="en-US" sz="1600" b="1" dirty="0"/>
              <a:t>的</a:t>
            </a:r>
            <a:r>
              <a:rPr lang="en-US" altLang="zh-CN" sz="1600" b="1" dirty="0"/>
              <a:t>BDF</a:t>
            </a:r>
            <a:r>
              <a:rPr lang="zh-CN" altLang="en-US" sz="1600" b="1" dirty="0"/>
              <a:t>为</a:t>
            </a:r>
            <a:r>
              <a:rPr lang="en-US" altLang="zh-CN" sz="1600" b="1" dirty="0"/>
              <a:t>00:03.0</a:t>
            </a:r>
            <a:r>
              <a:rPr lang="zh-CN" altLang="en-US" sz="1600" b="1" dirty="0"/>
              <a:t>，即</a:t>
            </a:r>
            <a:r>
              <a:rPr lang="en-US" altLang="zh-CN" sz="1600" b="1" dirty="0"/>
              <a:t>24</a:t>
            </a:r>
            <a:r>
              <a:rPr lang="zh-CN" altLang="en-US" sz="1600" dirty="0"/>
              <a:t>，而</a:t>
            </a:r>
            <a:r>
              <a:rPr lang="en-US" altLang="zh-CN" sz="1600" dirty="0"/>
              <a:t>e1000</a:t>
            </a:r>
            <a:r>
              <a:rPr lang="zh-CN" altLang="en-US" sz="1600" dirty="0"/>
              <a:t>使用的</a:t>
            </a:r>
            <a:r>
              <a:rPr lang="zh-CN" altLang="en-US" sz="1600" b="1" dirty="0"/>
              <a:t>中断</a:t>
            </a:r>
            <a:r>
              <a:rPr lang="en-US" altLang="zh-CN" sz="1600" b="1" dirty="0"/>
              <a:t>IRQ</a:t>
            </a:r>
            <a:r>
              <a:rPr lang="zh-CN" altLang="en-US" sz="1600" b="1" dirty="0"/>
              <a:t>号为</a:t>
            </a:r>
            <a:r>
              <a:rPr lang="en-US" altLang="zh-CN" sz="1600" b="1" dirty="0"/>
              <a:t>11</a:t>
            </a:r>
            <a:r>
              <a:rPr lang="zh-CN" altLang="en-US" sz="1600" dirty="0"/>
              <a:t>。而后使用</a:t>
            </a:r>
            <a:r>
              <a:rPr lang="en-US" altLang="zh-CN" sz="1600" dirty="0"/>
              <a:t>QEMU</a:t>
            </a:r>
            <a:r>
              <a:rPr lang="zh-CN" altLang="en-US" sz="1600" dirty="0"/>
              <a:t>监视器键入</a:t>
            </a:r>
            <a:r>
              <a:rPr lang="en-US" altLang="zh-CN" sz="1600" dirty="0"/>
              <a:t>info pic</a:t>
            </a:r>
            <a:r>
              <a:rPr lang="zh-CN" altLang="en-US" sz="1600" dirty="0"/>
              <a:t>查看虚拟机</a:t>
            </a:r>
            <a:r>
              <a:rPr lang="en-US" altLang="zh-CN" sz="1600" dirty="0"/>
              <a:t>IOAPIC</a:t>
            </a:r>
            <a:r>
              <a:rPr lang="zh-CN" altLang="en-US" sz="1600" dirty="0"/>
              <a:t>每一个引脚所连接设备信息。</a:t>
            </a:r>
          </a:p>
        </p:txBody>
      </p:sp>
      <p:graphicFrame>
        <p:nvGraphicFramePr>
          <p:cNvPr id="6" name="内容占位符 3">
            <a:extLst>
              <a:ext uri="{FF2B5EF4-FFF2-40B4-BE49-F238E27FC236}">
                <a16:creationId xmlns:a16="http://schemas.microsoft.com/office/drawing/2014/main" id="{6DBE5C05-FBD4-4A9D-9EC6-61C5BA9F1921}"/>
              </a:ext>
            </a:extLst>
          </p:cNvPr>
          <p:cNvGraphicFramePr>
            <a:graphicFrameLocks/>
          </p:cNvGraphicFramePr>
          <p:nvPr>
            <p:extLst>
              <p:ext uri="{D42A27DB-BD31-4B8C-83A1-F6EECF244321}">
                <p14:modId xmlns:p14="http://schemas.microsoft.com/office/powerpoint/2010/main" val="177779912"/>
              </p:ext>
            </p:extLst>
          </p:nvPr>
        </p:nvGraphicFramePr>
        <p:xfrm>
          <a:off x="494023" y="5193048"/>
          <a:ext cx="8521065" cy="152400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0">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Virtual Machine Terminal 3</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qemu</a:t>
                      </a:r>
                      <a:r>
                        <a:rPr lang="en-US" sz="1400" kern="100" dirty="0">
                          <a:effectLst/>
                          <a:latin typeface="Courier New" panose="02070309020205020404" pitchFamily="49" charset="0"/>
                          <a:ea typeface="宋体" panose="02010600030101010101" pitchFamily="2" charset="-122"/>
                        </a:rPr>
                        <a:t>) info pic</a:t>
                      </a:r>
                    </a:p>
                    <a:p>
                      <a:pPr algn="just">
                        <a:spcAft>
                          <a:spcPts val="0"/>
                        </a:spcAft>
                      </a:pPr>
                      <a:r>
                        <a:rPr lang="en-US" sz="1400" kern="100" dirty="0">
                          <a:effectLst/>
                          <a:latin typeface="Courier New" panose="02070309020205020404" pitchFamily="49" charset="0"/>
                          <a:ea typeface="宋体" panose="02010600030101010101" pitchFamily="2" charset="-122"/>
                        </a:rPr>
                        <a:t>ioapic0: </a:t>
                      </a:r>
                      <a:r>
                        <a:rPr lang="en-US" sz="1400" kern="100" dirty="0" err="1">
                          <a:effectLst/>
                          <a:latin typeface="Courier New" panose="02070309020205020404" pitchFamily="49" charset="0"/>
                          <a:ea typeface="宋体" panose="02010600030101010101" pitchFamily="2" charset="-122"/>
                        </a:rPr>
                        <a:t>ver</a:t>
                      </a:r>
                      <a:r>
                        <a:rPr lang="en-US" sz="1400" kern="100" dirty="0">
                          <a:effectLst/>
                          <a:latin typeface="Courier New" panose="02070309020205020404" pitchFamily="49" charset="0"/>
                          <a:ea typeface="宋体" panose="02010600030101010101" pitchFamily="2" charset="-122"/>
                        </a:rPr>
                        <a:t>=0x11 id=0x00 </a:t>
                      </a:r>
                      <a:r>
                        <a:rPr lang="en-US" sz="1400" kern="100" dirty="0" err="1">
                          <a:effectLst/>
                          <a:latin typeface="Courier New" panose="02070309020205020404" pitchFamily="49" charset="0"/>
                          <a:ea typeface="宋体" panose="02010600030101010101" pitchFamily="2" charset="-122"/>
                        </a:rPr>
                        <a:t>sel</a:t>
                      </a:r>
                      <a:r>
                        <a:rPr lang="en-US" sz="1400" kern="100" dirty="0">
                          <a:effectLst/>
                          <a:latin typeface="Courier New" panose="02070309020205020404" pitchFamily="49" charset="0"/>
                          <a:ea typeface="宋体" panose="02010600030101010101" pitchFamily="2" charset="-122"/>
                        </a:rPr>
                        <a:t>=0x26 (</a:t>
                      </a:r>
                      <a:r>
                        <a:rPr lang="en-US" sz="1400" kern="100" dirty="0" err="1">
                          <a:effectLst/>
                          <a:latin typeface="Courier New" panose="02070309020205020404" pitchFamily="49" charset="0"/>
                          <a:ea typeface="宋体" panose="02010600030101010101" pitchFamily="2" charset="-122"/>
                        </a:rPr>
                        <a:t>redir</a:t>
                      </a:r>
                      <a:r>
                        <a:rPr lang="en-US" sz="1400" kern="100" dirty="0">
                          <a:effectLst/>
                          <a:latin typeface="Courier New" panose="02070309020205020404" pitchFamily="49" charset="0"/>
                          <a:ea typeface="宋体" panose="02010600030101010101" pitchFamily="2" charset="-122"/>
                        </a:rPr>
                        <a:t>[11])</a:t>
                      </a:r>
                    </a:p>
                    <a:p>
                      <a:pPr algn="just">
                        <a:spcAft>
                          <a:spcPts val="0"/>
                        </a:spcAft>
                      </a:pPr>
                      <a:r>
                        <a:rPr lang="en-US" sz="1400" kern="100" dirty="0">
                          <a:effectLst/>
                          <a:latin typeface="Courier New" panose="02070309020205020404" pitchFamily="49" charset="0"/>
                          <a:ea typeface="宋体" panose="02010600030101010101" pitchFamily="2" charset="-122"/>
                        </a:rPr>
                        <a:t>pin 0  0x0000000000010000 </a:t>
                      </a:r>
                      <a:r>
                        <a:rPr lang="en-US" sz="1400" kern="100" dirty="0" err="1">
                          <a:effectLst/>
                          <a:latin typeface="Courier New" panose="02070309020205020404" pitchFamily="49" charset="0"/>
                          <a:ea typeface="宋体" panose="02010600030101010101" pitchFamily="2" charset="-122"/>
                        </a:rPr>
                        <a:t>dest</a:t>
                      </a:r>
                      <a:r>
                        <a:rPr lang="en-US" sz="1400" kern="100" dirty="0">
                          <a:effectLst/>
                          <a:latin typeface="Courier New" panose="02070309020205020404" pitchFamily="49" charset="0"/>
                          <a:ea typeface="宋体" panose="02010600030101010101" pitchFamily="2" charset="-122"/>
                        </a:rPr>
                        <a:t>=0 </a:t>
                      </a:r>
                      <a:r>
                        <a:rPr lang="en-US" sz="1400" kern="100" dirty="0" err="1">
                          <a:effectLst/>
                          <a:latin typeface="Courier New" panose="02070309020205020404" pitchFamily="49" charset="0"/>
                          <a:ea typeface="宋体" panose="02010600030101010101" pitchFamily="2" charset="-122"/>
                        </a:rPr>
                        <a:t>vec</a:t>
                      </a:r>
                      <a:r>
                        <a:rPr lang="en-US" sz="1400" kern="100" dirty="0">
                          <a:effectLst/>
                          <a:latin typeface="Courier New" panose="02070309020205020404" pitchFamily="49" charset="0"/>
                          <a:ea typeface="宋体" panose="02010600030101010101" pitchFamily="2" charset="-122"/>
                        </a:rPr>
                        <a:t>=0  active-hi edge masked fixed physical</a:t>
                      </a:r>
                    </a:p>
                    <a:p>
                      <a:pPr algn="just">
                        <a:spcAft>
                          <a:spcPts val="0"/>
                        </a:spcAft>
                      </a:pPr>
                      <a:r>
                        <a:rPr lang="en-US" sz="1400" kern="100" dirty="0">
                          <a:effectLst/>
                          <a:latin typeface="Courier New" panose="02070309020205020404" pitchFamily="49" charset="0"/>
                          <a:ea typeface="宋体" panose="02010600030101010101" pitchFamily="2" charset="-122"/>
                        </a:rPr>
                        <a:t>…</a:t>
                      </a:r>
                    </a:p>
                    <a:p>
                      <a:pPr algn="just">
                        <a:spcAft>
                          <a:spcPts val="0"/>
                        </a:spcAft>
                      </a:pPr>
                      <a:r>
                        <a:rPr lang="en-US" sz="1400" b="1" kern="100" dirty="0">
                          <a:effectLst/>
                          <a:latin typeface="Courier New" panose="02070309020205020404" pitchFamily="49" charset="0"/>
                          <a:ea typeface="宋体" panose="02010600030101010101" pitchFamily="2" charset="-122"/>
                        </a:rPr>
                        <a:t>pin 11 </a:t>
                      </a:r>
                      <a:r>
                        <a:rPr lang="en-US" sz="1400" kern="100" dirty="0">
                          <a:effectLst/>
                          <a:latin typeface="Courier New" panose="02070309020205020404" pitchFamily="49" charset="0"/>
                          <a:ea typeface="宋体" panose="02010600030101010101" pitchFamily="2" charset="-122"/>
                        </a:rPr>
                        <a:t>0x0000000000008026 </a:t>
                      </a:r>
                      <a:r>
                        <a:rPr lang="en-US" sz="1400" b="1" kern="100" dirty="0" err="1">
                          <a:effectLst/>
                          <a:latin typeface="Courier New" panose="02070309020205020404" pitchFamily="49" charset="0"/>
                          <a:ea typeface="宋体" panose="02010600030101010101" pitchFamily="2" charset="-122"/>
                        </a:rPr>
                        <a:t>dest</a:t>
                      </a:r>
                      <a:r>
                        <a:rPr lang="en-US" sz="1400" b="1" kern="100" dirty="0">
                          <a:effectLst/>
                          <a:latin typeface="Courier New" panose="02070309020205020404" pitchFamily="49" charset="0"/>
                          <a:ea typeface="宋体" panose="02010600030101010101" pitchFamily="2" charset="-122"/>
                        </a:rPr>
                        <a:t>=1</a:t>
                      </a:r>
                      <a:r>
                        <a:rPr lang="en-US" sz="1400" kern="100" dirty="0">
                          <a:effectLst/>
                          <a:latin typeface="Courier New" panose="02070309020205020404" pitchFamily="49" charset="0"/>
                          <a:ea typeface="宋体" panose="02010600030101010101" pitchFamily="2" charset="-122"/>
                        </a:rPr>
                        <a:t> </a:t>
                      </a:r>
                      <a:r>
                        <a:rPr lang="en-US" sz="1400" b="1" kern="100" dirty="0" err="1">
                          <a:effectLst/>
                          <a:latin typeface="Courier New" panose="02070309020205020404" pitchFamily="49" charset="0"/>
                          <a:ea typeface="宋体" panose="02010600030101010101" pitchFamily="2" charset="-122"/>
                        </a:rPr>
                        <a:t>vec</a:t>
                      </a:r>
                      <a:r>
                        <a:rPr lang="en-US" sz="1400" b="1" kern="100" dirty="0">
                          <a:effectLst/>
                          <a:latin typeface="Courier New" panose="02070309020205020404" pitchFamily="49" charset="0"/>
                          <a:ea typeface="宋体" panose="02010600030101010101" pitchFamily="2" charset="-122"/>
                        </a:rPr>
                        <a:t>=38 </a:t>
                      </a:r>
                      <a:r>
                        <a:rPr lang="en-US" sz="1400" kern="100" dirty="0">
                          <a:effectLst/>
                          <a:latin typeface="Courier New" panose="02070309020205020404" pitchFamily="49" charset="0"/>
                          <a:ea typeface="宋体" panose="02010600030101010101" pitchFamily="2" charset="-122"/>
                        </a:rPr>
                        <a:t>active-hi level fixed physical</a:t>
                      </a:r>
                    </a:p>
                    <a:p>
                      <a:pPr algn="just">
                        <a:spcAft>
                          <a:spcPts val="0"/>
                        </a:spcAft>
                      </a:pPr>
                      <a:r>
                        <a:rPr lang="en-US" sz="1400" kern="100" dirty="0">
                          <a:effectLst/>
                          <a:latin typeface="Courier New" panose="02070309020205020404" pitchFamily="49" charset="0"/>
                          <a:ea typeface="宋体" panose="02010600030101010101" pitchFamily="2" charset="-122"/>
                        </a:rPr>
                        <a:t>…</a:t>
                      </a: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spTree>
    <p:extLst>
      <p:ext uri="{BB962C8B-B14F-4D97-AF65-F5344CB8AC3E}">
        <p14:creationId xmlns:p14="http://schemas.microsoft.com/office/powerpoint/2010/main" val="1595744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09A277-20AC-45F8-B8F0-D194BA37131E}"/>
              </a:ext>
            </a:extLst>
          </p:cNvPr>
          <p:cNvSpPr>
            <a:spLocks noGrp="1"/>
          </p:cNvSpPr>
          <p:nvPr>
            <p:ph sz="quarter" idx="10"/>
          </p:nvPr>
        </p:nvSpPr>
        <p:spPr/>
        <p:txBody>
          <a:bodyPr>
            <a:normAutofit/>
          </a:bodyPr>
          <a:lstStyle/>
          <a:p>
            <a:r>
              <a:rPr lang="zh-CN" altLang="en-US" sz="1600" dirty="0"/>
              <a:t>在做好前面的准备工作后，我们可以在</a:t>
            </a:r>
            <a:r>
              <a:rPr lang="en-US" altLang="zh-CN" sz="1600" dirty="0"/>
              <a:t>e1000</a:t>
            </a:r>
            <a:r>
              <a:rPr lang="zh-CN" altLang="en-US" sz="1600" dirty="0"/>
              <a:t>网卡中断递送流程的任意时刻断点查看虚拟中断相关信息</a:t>
            </a:r>
            <a:endParaRPr lang="en-US" altLang="zh-CN" sz="1600" dirty="0"/>
          </a:p>
          <a:p>
            <a:r>
              <a:rPr lang="zh-CN" altLang="en-US" sz="1600" dirty="0"/>
              <a:t>如对</a:t>
            </a:r>
            <a:r>
              <a:rPr lang="en-US" altLang="zh-CN" sz="1600" dirty="0"/>
              <a:t>e1000</a:t>
            </a:r>
            <a:r>
              <a:rPr lang="zh-CN" altLang="en-US" sz="1600" dirty="0"/>
              <a:t>网卡而言，无论是收包中断还是发包中断，最后</a:t>
            </a:r>
            <a:r>
              <a:rPr lang="zh-CN" altLang="en-US" sz="1600" b="1" dirty="0"/>
              <a:t>都会调用</a:t>
            </a:r>
            <a:r>
              <a:rPr lang="en-US" altLang="zh-CN" sz="1600" b="1" dirty="0" err="1"/>
              <a:t>set_interrupt_cause</a:t>
            </a:r>
            <a:r>
              <a:rPr lang="zh-CN" altLang="en-US" sz="1600" b="1" dirty="0"/>
              <a:t>函数</a:t>
            </a:r>
            <a:r>
              <a:rPr lang="zh-CN" altLang="en-US" sz="1600" dirty="0"/>
              <a:t>，在此处断点可以查看</a:t>
            </a:r>
            <a:r>
              <a:rPr lang="en-US" altLang="zh-CN" sz="1600" dirty="0"/>
              <a:t>e1000</a:t>
            </a:r>
            <a:r>
              <a:rPr lang="zh-CN" altLang="en-US" sz="1600" dirty="0"/>
              <a:t>网卡的设备号</a:t>
            </a:r>
          </a:p>
        </p:txBody>
      </p:sp>
      <p:sp>
        <p:nvSpPr>
          <p:cNvPr id="3" name="标题 2">
            <a:extLst>
              <a:ext uri="{FF2B5EF4-FFF2-40B4-BE49-F238E27FC236}">
                <a16:creationId xmlns:a16="http://schemas.microsoft.com/office/drawing/2014/main" id="{8EC713CA-13DA-448B-AC7C-5D7FA47644DE}"/>
              </a:ext>
            </a:extLst>
          </p:cNvPr>
          <p:cNvSpPr>
            <a:spLocks noGrp="1"/>
          </p:cNvSpPr>
          <p:nvPr>
            <p:ph type="title"/>
          </p:nvPr>
        </p:nvSpPr>
        <p:spPr/>
        <p:txBody>
          <a:bodyPr/>
          <a:lstStyle/>
          <a:p>
            <a:r>
              <a:rPr lang="en-US" altLang="zh-CN" dirty="0"/>
              <a:t>GDB</a:t>
            </a:r>
            <a:r>
              <a:rPr lang="zh-CN" altLang="en-US" dirty="0"/>
              <a:t>调试</a:t>
            </a:r>
            <a:r>
              <a:rPr lang="en-US" altLang="zh-CN" dirty="0"/>
              <a:t>e1000</a:t>
            </a:r>
            <a:r>
              <a:rPr lang="zh-CN" altLang="en-US" dirty="0"/>
              <a:t>网卡中断递送流程</a:t>
            </a:r>
          </a:p>
        </p:txBody>
      </p:sp>
      <p:graphicFrame>
        <p:nvGraphicFramePr>
          <p:cNvPr id="4" name="内容占位符 3">
            <a:extLst>
              <a:ext uri="{FF2B5EF4-FFF2-40B4-BE49-F238E27FC236}">
                <a16:creationId xmlns:a16="http://schemas.microsoft.com/office/drawing/2014/main" id="{5B094028-5FB4-4802-817E-EE927C5D1127}"/>
              </a:ext>
            </a:extLst>
          </p:cNvPr>
          <p:cNvGraphicFramePr>
            <a:graphicFrameLocks/>
          </p:cNvGraphicFramePr>
          <p:nvPr>
            <p:extLst>
              <p:ext uri="{D42A27DB-BD31-4B8C-83A1-F6EECF244321}">
                <p14:modId xmlns:p14="http://schemas.microsoft.com/office/powerpoint/2010/main" val="1407594541"/>
              </p:ext>
            </p:extLst>
          </p:nvPr>
        </p:nvGraphicFramePr>
        <p:xfrm>
          <a:off x="494024" y="3166821"/>
          <a:ext cx="8521065" cy="280416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0">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Virtual Machine Terminal 2</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a:t>
                      </a:r>
                      <a:r>
                        <a:rPr lang="en-US" sz="1400" b="1" kern="100" dirty="0">
                          <a:effectLst/>
                          <a:latin typeface="Courier New" panose="02070309020205020404" pitchFamily="49" charset="0"/>
                          <a:ea typeface="宋体" panose="02010600030101010101" pitchFamily="2" charset="-122"/>
                        </a:rPr>
                        <a:t>break </a:t>
                      </a:r>
                      <a:r>
                        <a:rPr lang="en-US" sz="1400" b="1" kern="100" dirty="0" err="1">
                          <a:effectLst/>
                          <a:latin typeface="Courier New" panose="02070309020205020404" pitchFamily="49" charset="0"/>
                          <a:ea typeface="宋体" panose="02010600030101010101" pitchFamily="2" charset="-122"/>
                        </a:rPr>
                        <a:t>set_interrupt_cause</a:t>
                      </a:r>
                      <a:endParaRPr lang="en-US" sz="1400" b="1" kern="100" dirty="0">
                        <a:effectLst/>
                        <a:latin typeface="Courier New" panose="02070309020205020404" pitchFamily="49"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c</a:t>
                      </a:r>
                    </a:p>
                    <a:p>
                      <a:pPr algn="just">
                        <a:spcAft>
                          <a:spcPts val="0"/>
                        </a:spcAft>
                      </a:pPr>
                      <a:r>
                        <a:rPr lang="en-US" sz="1400" kern="100" dirty="0">
                          <a:effectLst/>
                          <a:latin typeface="Courier New" panose="02070309020205020404" pitchFamily="49" charset="0"/>
                          <a:ea typeface="宋体" panose="02010600030101010101" pitchFamily="2" charset="-122"/>
                        </a:rPr>
                        <a:t>Continuing</a:t>
                      </a:r>
                    </a:p>
                    <a:p>
                      <a:pPr algn="just">
                        <a:spcAft>
                          <a:spcPts val="0"/>
                        </a:spcAft>
                      </a:pPr>
                      <a:r>
                        <a:rPr lang="en-US" sz="1400" kern="100" dirty="0">
                          <a:effectLst/>
                          <a:latin typeface="Courier New" panose="02070309020205020404" pitchFamily="49" charset="0"/>
                          <a:ea typeface="宋体" panose="02010600030101010101" pitchFamily="2" charset="-122"/>
                        </a:rPr>
                        <a:t>Thread 1 "qemu-sysrem-x86" hit Breakpoint 2, </a:t>
                      </a:r>
                      <a:r>
                        <a:rPr lang="en-US" sz="1400" kern="100" dirty="0" err="1">
                          <a:effectLst/>
                          <a:latin typeface="Courier New" panose="02070309020205020404" pitchFamily="49" charset="0"/>
                          <a:ea typeface="宋体" panose="02010600030101010101" pitchFamily="2" charset="-122"/>
                        </a:rPr>
                        <a:t>set_interrupt_cause</a:t>
                      </a:r>
                      <a:r>
                        <a:rPr lang="en-US" sz="1400" kern="100" dirty="0">
                          <a:effectLst/>
                          <a:latin typeface="Courier New" panose="02070309020205020404" pitchFamily="49" charset="0"/>
                          <a:ea typeface="宋体" panose="02010600030101010101" pitchFamily="2" charset="-122"/>
                        </a:rPr>
                        <a:t>(</a:t>
                      </a:r>
                    </a:p>
                    <a:p>
                      <a:pPr algn="just">
                        <a:spcAft>
                          <a:spcPts val="0"/>
                        </a:spcAft>
                      </a:pPr>
                      <a:r>
                        <a:rPr lang="en-US" sz="1400" kern="100" dirty="0">
                          <a:effectLst/>
                          <a:latin typeface="Courier New" panose="02070309020205020404" pitchFamily="49" charset="0"/>
                          <a:ea typeface="宋体" panose="02010600030101010101" pitchFamily="2" charset="-122"/>
                        </a:rPr>
                        <a:t>     s=0x7ffff4ab8010,index=0, </a:t>
                      </a:r>
                      <a:r>
                        <a:rPr lang="en-US" sz="1400" kern="100" dirty="0" err="1">
                          <a:effectLst/>
                          <a:latin typeface="Courier New" panose="02070309020205020404" pitchFamily="49" charset="0"/>
                          <a:ea typeface="宋体" panose="02010600030101010101" pitchFamily="2" charset="-122"/>
                        </a:rPr>
                        <a:t>val</a:t>
                      </a:r>
                      <a:r>
                        <a:rPr lang="en-US" sz="1400" kern="100" dirty="0">
                          <a:effectLst/>
                          <a:latin typeface="Courier New" panose="02070309020205020404" pitchFamily="49" charset="0"/>
                          <a:ea typeface="宋体" panose="02010600030101010101" pitchFamily="2" charset="-122"/>
                        </a:rPr>
                        <a:t>=0) at </a:t>
                      </a:r>
                      <a:r>
                        <a:rPr lang="en-US" sz="1400" kern="100" dirty="0" err="1">
                          <a:effectLst/>
                          <a:latin typeface="Courier New" panose="02070309020205020404" pitchFamily="49" charset="0"/>
                          <a:ea typeface="宋体" panose="02010600030101010101" pitchFamily="2" charset="-122"/>
                        </a:rPr>
                        <a:t>hw</a:t>
                      </a:r>
                      <a:r>
                        <a:rPr lang="en-US" sz="1400" kern="100" dirty="0">
                          <a:effectLst/>
                          <a:latin typeface="Courier New" panose="02070309020205020404" pitchFamily="49" charset="0"/>
                          <a:ea typeface="宋体" panose="02010600030101010101" pitchFamily="2" charset="-122"/>
                        </a:rPr>
                        <a:t>/net/e1000.c:270</a:t>
                      </a:r>
                    </a:p>
                    <a:p>
                      <a:pPr algn="just">
                        <a:spcAft>
                          <a:spcPts val="0"/>
                        </a:spcAft>
                      </a:pPr>
                      <a:r>
                        <a:rPr lang="en-US" sz="1400" kern="100" dirty="0">
                          <a:effectLst/>
                          <a:latin typeface="Courier New" panose="02070309020205020404" pitchFamily="49" charset="0"/>
                          <a:ea typeface="宋体" panose="02010600030101010101" pitchFamily="2" charset="-122"/>
                        </a:rPr>
                        <a:t>270       {     </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n</a:t>
                      </a:r>
                    </a:p>
                    <a:p>
                      <a:pPr algn="just">
                        <a:spcAft>
                          <a:spcPts val="0"/>
                        </a:spcAft>
                      </a:pPr>
                      <a:r>
                        <a:rPr lang="en-US" sz="1400" kern="100" dirty="0">
                          <a:effectLst/>
                          <a:latin typeface="Courier New" panose="02070309020205020404" pitchFamily="49" charset="0"/>
                          <a:ea typeface="宋体" panose="02010600030101010101" pitchFamily="2" charset="-122"/>
                        </a:rPr>
                        <a:t>275            </a:t>
                      </a:r>
                      <a:r>
                        <a:rPr lang="en-US" sz="1400" kern="100" dirty="0" err="1">
                          <a:effectLst/>
                          <a:latin typeface="Courier New" panose="02070309020205020404" pitchFamily="49" charset="0"/>
                          <a:ea typeface="宋体" panose="02010600030101010101" pitchFamily="2" charset="-122"/>
                        </a:rPr>
                        <a:t>PCIDevice</a:t>
                      </a:r>
                      <a:r>
                        <a:rPr lang="en-US" sz="1400" kern="100" dirty="0">
                          <a:effectLst/>
                          <a:latin typeface="Courier New" panose="02070309020205020404" pitchFamily="49" charset="0"/>
                          <a:ea typeface="宋体" panose="02010600030101010101" pitchFamily="2" charset="-122"/>
                        </a:rPr>
                        <a:t> *d = PCI_DEVICE(s);</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n</a:t>
                      </a:r>
                    </a:p>
                    <a:p>
                      <a:pPr algn="just">
                        <a:spcAft>
                          <a:spcPts val="0"/>
                        </a:spcAft>
                      </a:pPr>
                      <a:r>
                        <a:rPr lang="en-US" sz="1400" kern="100" dirty="0">
                          <a:effectLst/>
                          <a:latin typeface="Courier New" panose="02070309020205020404" pitchFamily="49" charset="0"/>
                          <a:ea typeface="宋体" panose="02010600030101010101" pitchFamily="2" charset="-122"/>
                        </a:rPr>
                        <a:t>271            s-&gt;</a:t>
                      </a:r>
                      <a:r>
                        <a:rPr lang="en-US" sz="1400" kern="100" dirty="0" err="1">
                          <a:effectLst/>
                          <a:latin typeface="Courier New" panose="02070309020205020404" pitchFamily="49" charset="0"/>
                          <a:ea typeface="宋体" panose="02010600030101010101" pitchFamily="2" charset="-122"/>
                        </a:rPr>
                        <a:t>mac_reg</a:t>
                      </a:r>
                      <a:r>
                        <a:rPr lang="en-US" sz="1400" kern="100" dirty="0">
                          <a:effectLst/>
                          <a:latin typeface="Courier New" panose="02070309020205020404" pitchFamily="49" charset="0"/>
                          <a:ea typeface="宋体" panose="02010600030101010101" pitchFamily="2" charset="-122"/>
                        </a:rPr>
                        <a:t>[ICR] = </a:t>
                      </a:r>
                      <a:r>
                        <a:rPr lang="en-US" sz="1400" kern="100" dirty="0" err="1">
                          <a:effectLst/>
                          <a:latin typeface="Courier New" panose="02070309020205020404" pitchFamily="49" charset="0"/>
                          <a:ea typeface="宋体" panose="02010600030101010101" pitchFamily="2" charset="-122"/>
                        </a:rPr>
                        <a:t>val</a:t>
                      </a:r>
                      <a:r>
                        <a:rPr lang="en-US" sz="1400" kern="100" dirty="0">
                          <a:effectLst/>
                          <a:latin typeface="Courier New" panose="02070309020205020404" pitchFamily="49" charset="0"/>
                          <a:ea typeface="宋体" panose="02010600030101010101" pitchFamily="2" charset="-122"/>
                        </a:rPr>
                        <a:t>;</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print </a:t>
                      </a:r>
                      <a:r>
                        <a:rPr lang="en-US" sz="1400" b="1" kern="100" dirty="0">
                          <a:effectLst/>
                          <a:latin typeface="Courier New" panose="02070309020205020404" pitchFamily="49" charset="0"/>
                          <a:ea typeface="宋体" panose="02010600030101010101" pitchFamily="2" charset="-122"/>
                        </a:rPr>
                        <a:t>d-&gt;</a:t>
                      </a:r>
                      <a:r>
                        <a:rPr lang="en-US" sz="1400" b="1" kern="100" dirty="0" err="1">
                          <a:effectLst/>
                          <a:latin typeface="Courier New" panose="02070309020205020404" pitchFamily="49" charset="0"/>
                          <a:ea typeface="宋体" panose="02010600030101010101" pitchFamily="2" charset="-122"/>
                        </a:rPr>
                        <a:t>devfn</a:t>
                      </a:r>
                      <a:endParaRPr lang="en-US" sz="1400" b="1" kern="100" dirty="0">
                        <a:effectLst/>
                        <a:latin typeface="Courier New" panose="02070309020205020404" pitchFamily="49"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$1 = </a:t>
                      </a:r>
                      <a:r>
                        <a:rPr lang="en-US" sz="1400" b="1" kern="100" dirty="0">
                          <a:effectLst/>
                          <a:latin typeface="Courier New" panose="02070309020205020404" pitchFamily="49" charset="0"/>
                          <a:ea typeface="宋体" panose="02010600030101010101" pitchFamily="2" charset="-122"/>
                        </a:rPr>
                        <a:t>24 // </a:t>
                      </a:r>
                      <a:r>
                        <a:rPr lang="zh-CN" altLang="en-US" sz="1400" b="1" kern="100" dirty="0">
                          <a:effectLst/>
                          <a:latin typeface="Courier New" panose="02070309020205020404" pitchFamily="49" charset="0"/>
                          <a:ea typeface="宋体" panose="02010600030101010101" pitchFamily="2" charset="-122"/>
                        </a:rPr>
                        <a:t>与嵌套虚拟机</a:t>
                      </a:r>
                      <a:r>
                        <a:rPr lang="en-US" altLang="zh-CN" sz="1400" b="1" kern="100" dirty="0" err="1">
                          <a:effectLst/>
                          <a:latin typeface="Courier New" panose="02070309020205020404" pitchFamily="49" charset="0"/>
                          <a:ea typeface="宋体" panose="02010600030101010101" pitchFamily="2" charset="-122"/>
                        </a:rPr>
                        <a:t>lspci</a:t>
                      </a:r>
                      <a:r>
                        <a:rPr lang="en-US" altLang="zh-CN" sz="1400" b="1" kern="100" dirty="0">
                          <a:effectLst/>
                          <a:latin typeface="Courier New" panose="02070309020205020404" pitchFamily="49" charset="0"/>
                          <a:ea typeface="宋体" panose="02010600030101010101" pitchFamily="2" charset="-122"/>
                        </a:rPr>
                        <a:t> –v</a:t>
                      </a:r>
                      <a:r>
                        <a:rPr lang="zh-CN" altLang="en-US" sz="1400" b="1" kern="100" dirty="0">
                          <a:effectLst/>
                          <a:latin typeface="Courier New" panose="02070309020205020404" pitchFamily="49" charset="0"/>
                          <a:ea typeface="宋体" panose="02010600030101010101" pitchFamily="2" charset="-122"/>
                        </a:rPr>
                        <a:t>打印的设备号相符</a:t>
                      </a:r>
                      <a:endParaRPr lang="en-US" sz="1400" b="1" kern="100" dirty="0">
                        <a:effectLst/>
                        <a:latin typeface="Courier New" panose="02070309020205020404" pitchFamily="49" charset="0"/>
                        <a:ea typeface="宋体" panose="02010600030101010101" pitchFamily="2" charset="-122"/>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spTree>
    <p:extLst>
      <p:ext uri="{BB962C8B-B14F-4D97-AF65-F5344CB8AC3E}">
        <p14:creationId xmlns:p14="http://schemas.microsoft.com/office/powerpoint/2010/main" val="220869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50A436-2807-4E9D-801E-38BC774309D0}"/>
              </a:ext>
            </a:extLst>
          </p:cNvPr>
          <p:cNvSpPr>
            <a:spLocks noGrp="1"/>
          </p:cNvSpPr>
          <p:nvPr>
            <p:ph sz="quarter" idx="10"/>
          </p:nvPr>
        </p:nvSpPr>
        <p:spPr/>
        <p:txBody>
          <a:bodyPr>
            <a:normAutofit/>
          </a:bodyPr>
          <a:lstStyle/>
          <a:p>
            <a:r>
              <a:rPr lang="zh-CN" altLang="en-US" sz="1600" dirty="0"/>
              <a:t>前面讲到</a:t>
            </a:r>
            <a:r>
              <a:rPr lang="en-US" altLang="zh-CN" sz="1600" dirty="0"/>
              <a:t>QEMU</a:t>
            </a:r>
            <a:r>
              <a:rPr lang="zh-CN" altLang="en-US" sz="1600" b="1" dirty="0"/>
              <a:t>最终会调用</a:t>
            </a:r>
            <a:r>
              <a:rPr lang="en-US" altLang="zh-CN" sz="1600" b="1" dirty="0" err="1"/>
              <a:t>kvm_set_irq</a:t>
            </a:r>
            <a:r>
              <a:rPr lang="zh-CN" altLang="en-US" sz="1600" dirty="0"/>
              <a:t>将中断信号传入</a:t>
            </a:r>
            <a:r>
              <a:rPr lang="en-US" altLang="zh-CN" sz="1600" dirty="0"/>
              <a:t>KVM</a:t>
            </a:r>
            <a:r>
              <a:rPr lang="zh-CN" altLang="en-US" sz="1600" dirty="0"/>
              <a:t>。在此处设置条件断点截获</a:t>
            </a:r>
            <a:r>
              <a:rPr lang="en-US" altLang="zh-CN" sz="1600" dirty="0"/>
              <a:t>e1000</a:t>
            </a:r>
            <a:r>
              <a:rPr lang="zh-CN" altLang="en-US" sz="1600" dirty="0"/>
              <a:t>网卡中断并打印函数栈帧即可看到</a:t>
            </a:r>
            <a:r>
              <a:rPr lang="en-US" altLang="zh-CN" sz="1600" dirty="0"/>
              <a:t>e1000</a:t>
            </a:r>
            <a:r>
              <a:rPr lang="zh-CN" altLang="en-US" sz="1600" dirty="0"/>
              <a:t>网卡在</a:t>
            </a:r>
            <a:r>
              <a:rPr lang="en-US" altLang="zh-CN" sz="1600" dirty="0"/>
              <a:t>QEMU</a:t>
            </a:r>
            <a:r>
              <a:rPr lang="zh-CN" altLang="en-US" sz="1600" dirty="0"/>
              <a:t>中路由的全流程</a:t>
            </a:r>
          </a:p>
        </p:txBody>
      </p:sp>
      <p:sp>
        <p:nvSpPr>
          <p:cNvPr id="3" name="标题 2">
            <a:extLst>
              <a:ext uri="{FF2B5EF4-FFF2-40B4-BE49-F238E27FC236}">
                <a16:creationId xmlns:a16="http://schemas.microsoft.com/office/drawing/2014/main" id="{81B12905-78F2-4307-90B7-9D897AF649BC}"/>
              </a:ext>
            </a:extLst>
          </p:cNvPr>
          <p:cNvSpPr>
            <a:spLocks noGrp="1"/>
          </p:cNvSpPr>
          <p:nvPr>
            <p:ph type="title"/>
          </p:nvPr>
        </p:nvSpPr>
        <p:spPr/>
        <p:txBody>
          <a:bodyPr/>
          <a:lstStyle/>
          <a:p>
            <a:r>
              <a:rPr lang="en-US" altLang="zh-CN" dirty="0"/>
              <a:t>GDB</a:t>
            </a:r>
            <a:r>
              <a:rPr lang="zh-CN" altLang="en-US" dirty="0"/>
              <a:t>调试</a:t>
            </a:r>
            <a:r>
              <a:rPr lang="en-US" altLang="zh-CN" dirty="0"/>
              <a:t>e1000</a:t>
            </a:r>
            <a:r>
              <a:rPr lang="zh-CN" altLang="en-US" dirty="0"/>
              <a:t>网卡中断递送流程</a:t>
            </a:r>
          </a:p>
        </p:txBody>
      </p:sp>
      <p:graphicFrame>
        <p:nvGraphicFramePr>
          <p:cNvPr id="4" name="内容占位符 3">
            <a:extLst>
              <a:ext uri="{FF2B5EF4-FFF2-40B4-BE49-F238E27FC236}">
                <a16:creationId xmlns:a16="http://schemas.microsoft.com/office/drawing/2014/main" id="{C4B8CCC1-C6FD-4774-BA9D-764F173747EC}"/>
              </a:ext>
            </a:extLst>
          </p:cNvPr>
          <p:cNvGraphicFramePr>
            <a:graphicFrameLocks/>
          </p:cNvGraphicFramePr>
          <p:nvPr>
            <p:extLst>
              <p:ext uri="{D42A27DB-BD31-4B8C-83A1-F6EECF244321}">
                <p14:modId xmlns:p14="http://schemas.microsoft.com/office/powerpoint/2010/main" val="1419058648"/>
              </p:ext>
            </p:extLst>
          </p:nvPr>
        </p:nvGraphicFramePr>
        <p:xfrm>
          <a:off x="494024" y="2368162"/>
          <a:ext cx="8521065" cy="408432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79243">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Virtual Machine Terminal 2</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break accel/</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/kvm-all.c:1187 </a:t>
                      </a:r>
                      <a:r>
                        <a:rPr lang="en-US" sz="1400" b="1" i="0" kern="100" dirty="0">
                          <a:effectLst/>
                          <a:latin typeface="Courier New" panose="02070309020205020404" pitchFamily="49" charset="0"/>
                          <a:ea typeface="宋体" panose="02010600030101010101" pitchFamily="2" charset="-122"/>
                        </a:rPr>
                        <a:t>if </a:t>
                      </a:r>
                      <a:r>
                        <a:rPr lang="en-US" sz="1400" b="1" i="0" kern="100" dirty="0" err="1">
                          <a:effectLst/>
                          <a:latin typeface="Courier New" panose="02070309020205020404" pitchFamily="49" charset="0"/>
                          <a:ea typeface="宋体" panose="02010600030101010101" pitchFamily="2" charset="-122"/>
                        </a:rPr>
                        <a:t>irq</a:t>
                      </a:r>
                      <a:r>
                        <a:rPr lang="en-US" sz="1400" b="1" i="0" kern="100" dirty="0">
                          <a:effectLst/>
                          <a:latin typeface="Courier New" panose="02070309020205020404" pitchFamily="49" charset="0"/>
                          <a:ea typeface="宋体" panose="02010600030101010101" pitchFamily="2" charset="-122"/>
                        </a:rPr>
                        <a:t> == 11 // </a:t>
                      </a:r>
                      <a:r>
                        <a:rPr lang="en-US" sz="1400" b="1" i="0" kern="100" dirty="0" err="1">
                          <a:effectLst/>
                          <a:latin typeface="Courier New" panose="02070309020205020404" pitchFamily="49" charset="0"/>
                          <a:ea typeface="宋体" panose="02010600030101010101" pitchFamily="2" charset="-122"/>
                        </a:rPr>
                        <a:t>lspci</a:t>
                      </a:r>
                      <a:r>
                        <a:rPr lang="en-US" sz="1400" b="1" i="0" kern="100" dirty="0">
                          <a:effectLst/>
                          <a:latin typeface="Courier New" panose="02070309020205020404" pitchFamily="49" charset="0"/>
                          <a:ea typeface="宋体" panose="02010600030101010101" pitchFamily="2" charset="-122"/>
                        </a:rPr>
                        <a:t> –v</a:t>
                      </a:r>
                      <a:r>
                        <a:rPr lang="zh-CN" altLang="en-US" sz="1400" b="1" i="0" kern="100" dirty="0">
                          <a:effectLst/>
                          <a:latin typeface="Courier New" panose="02070309020205020404" pitchFamily="49" charset="0"/>
                          <a:ea typeface="宋体" panose="02010600030101010101" pitchFamily="2" charset="-122"/>
                        </a:rPr>
                        <a:t>显示</a:t>
                      </a:r>
                      <a:r>
                        <a:rPr lang="en-US" altLang="zh-CN" sz="1400" b="1" i="0" kern="100" dirty="0">
                          <a:effectLst/>
                          <a:latin typeface="Courier New" panose="02070309020205020404" pitchFamily="49" charset="0"/>
                          <a:ea typeface="宋体" panose="02010600030101010101" pitchFamily="2" charset="-122"/>
                        </a:rPr>
                        <a:t>e1000 IRQ=11</a:t>
                      </a:r>
                      <a:endParaRPr lang="en-US" sz="1400" b="1" i="0" kern="100" dirty="0">
                        <a:effectLst/>
                        <a:latin typeface="Courier New" panose="02070309020205020404" pitchFamily="49"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c</a:t>
                      </a:r>
                    </a:p>
                    <a:p>
                      <a:pPr algn="just">
                        <a:spcAft>
                          <a:spcPts val="0"/>
                        </a:spcAft>
                      </a:pPr>
                      <a:r>
                        <a:rPr lang="en-US" sz="1400" kern="100" dirty="0">
                          <a:effectLst/>
                          <a:latin typeface="Courier New" panose="02070309020205020404" pitchFamily="49" charset="0"/>
                          <a:ea typeface="宋体" panose="02010600030101010101" pitchFamily="2" charset="-122"/>
                        </a:rPr>
                        <a:t>Continuing</a:t>
                      </a:r>
                    </a:p>
                    <a:p>
                      <a:pPr algn="just">
                        <a:spcAft>
                          <a:spcPts val="0"/>
                        </a:spcAft>
                      </a:pPr>
                      <a:r>
                        <a:rPr lang="en-US" sz="1400" kern="100" dirty="0">
                          <a:effectLst/>
                          <a:latin typeface="Courier New" panose="02070309020205020404" pitchFamily="49" charset="0"/>
                          <a:ea typeface="宋体" panose="02010600030101010101" pitchFamily="2" charset="-122"/>
                        </a:rPr>
                        <a:t>Thread 1 "qemu-system-x86" hit Breakpoint 6, </a:t>
                      </a:r>
                      <a:r>
                        <a:rPr lang="en-US" sz="1400" kern="100" dirty="0" err="1">
                          <a:effectLst/>
                          <a:latin typeface="Courier New" panose="02070309020205020404" pitchFamily="49" charset="0"/>
                          <a:ea typeface="宋体" panose="02010600030101010101" pitchFamily="2" charset="-122"/>
                        </a:rPr>
                        <a:t>kvm_set_irq</a:t>
                      </a:r>
                      <a:r>
                        <a:rPr lang="en-US" sz="1400" kern="100" dirty="0">
                          <a:effectLst/>
                          <a:latin typeface="Courier New" panose="02070309020205020404" pitchFamily="49" charset="0"/>
                          <a:ea typeface="宋体" panose="02010600030101010101" pitchFamily="2" charset="-122"/>
                        </a:rPr>
                        <a:t> (s=0x5555568dc770,</a:t>
                      </a:r>
                    </a:p>
                    <a:p>
                      <a:pPr algn="just">
                        <a:spcAft>
                          <a:spcPts val="0"/>
                        </a:spcAft>
                      </a:pPr>
                      <a:r>
                        <a:rPr lang="en-US" sz="1400" kern="100" dirty="0" err="1">
                          <a:effectLst/>
                          <a:latin typeface="Courier New" panose="02070309020205020404" pitchFamily="49" charset="0"/>
                          <a:ea typeface="宋体" panose="02010600030101010101" pitchFamily="2" charset="-122"/>
                        </a:rPr>
                        <a:t>irq</a:t>
                      </a:r>
                      <a:r>
                        <a:rPr lang="en-US" sz="1400" kern="100" dirty="0">
                          <a:effectLst/>
                          <a:latin typeface="Courier New" panose="02070309020205020404" pitchFamily="49" charset="0"/>
                          <a:ea typeface="宋体" panose="02010600030101010101" pitchFamily="2" charset="-122"/>
                        </a:rPr>
                        <a:t>=11, level=1) at /home/sin/</a:t>
                      </a:r>
                      <a:r>
                        <a:rPr lang="en-US" sz="1400" kern="100" dirty="0" err="1">
                          <a:effectLst/>
                          <a:latin typeface="Courier New" panose="02070309020205020404" pitchFamily="49" charset="0"/>
                          <a:ea typeface="宋体" panose="02010600030101010101" pitchFamily="2" charset="-122"/>
                        </a:rPr>
                        <a:t>qemu</a:t>
                      </a:r>
                      <a:r>
                        <a:rPr lang="en-US" sz="1400" kern="100" dirty="0">
                          <a:effectLst/>
                          <a:latin typeface="Courier New" panose="02070309020205020404" pitchFamily="49" charset="0"/>
                          <a:ea typeface="宋体" panose="02010600030101010101" pitchFamily="2" charset="-122"/>
                        </a:rPr>
                        <a:t>/accel/</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/kvm-all.c:1190</a:t>
                      </a:r>
                    </a:p>
                    <a:p>
                      <a:pPr algn="just">
                        <a:spcAft>
                          <a:spcPts val="0"/>
                        </a:spcAft>
                      </a:pPr>
                      <a:r>
                        <a:rPr lang="en-US" sz="1400" kern="100" dirty="0">
                          <a:effectLst/>
                          <a:latin typeface="Courier New" panose="02070309020205020404" pitchFamily="49" charset="0"/>
                          <a:ea typeface="宋体" panose="02010600030101010101" pitchFamily="2" charset="-122"/>
                        </a:rPr>
                        <a:t>1190                assert(</a:t>
                      </a:r>
                      <a:r>
                        <a:rPr lang="en-US" sz="1400" kern="100" dirty="0" err="1">
                          <a:effectLst/>
                          <a:latin typeface="Courier New" panose="02070309020205020404" pitchFamily="49" charset="0"/>
                          <a:ea typeface="宋体" panose="02010600030101010101" pitchFamily="2" charset="-122"/>
                        </a:rPr>
                        <a:t>kvm_async_interrupts_enabled</a:t>
                      </a:r>
                      <a:r>
                        <a:rPr lang="en-US" sz="1400" kern="100" dirty="0">
                          <a:effectLst/>
                          <a:latin typeface="Courier New" panose="02070309020205020404" pitchFamily="49" charset="0"/>
                          <a:ea typeface="宋体" panose="02010600030101010101" pitchFamily="2" charset="-122"/>
                        </a:rPr>
                        <a:t>());</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backtrace</a:t>
                      </a:r>
                      <a:r>
                        <a:rPr lang="en-US" sz="1400" kern="100" dirty="0">
                          <a:effectLst/>
                          <a:latin typeface="Courier New" panose="02070309020205020404" pitchFamily="49" charset="0"/>
                          <a:ea typeface="宋体" panose="02010600030101010101" pitchFamily="2" charset="-122"/>
                        </a:rPr>
                        <a:t> /* </a:t>
                      </a:r>
                      <a:r>
                        <a:rPr lang="zh-CN" altLang="en-US" sz="1400" kern="100" dirty="0">
                          <a:effectLst/>
                          <a:latin typeface="Courier New" panose="02070309020205020404" pitchFamily="49" charset="0"/>
                          <a:ea typeface="宋体" panose="02010600030101010101" pitchFamily="2" charset="-122"/>
                        </a:rPr>
                        <a:t>打印当前函数调用栈帧 *</a:t>
                      </a:r>
                      <a:r>
                        <a:rPr lang="en-US" altLang="zh-CN" sz="1400" kern="100" dirty="0">
                          <a:effectLst/>
                          <a:latin typeface="Courier New" panose="02070309020205020404" pitchFamily="49" charset="0"/>
                          <a:ea typeface="宋体" panose="02010600030101010101" pitchFamily="2" charset="-122"/>
                        </a:rPr>
                        <a:t>/</a:t>
                      </a:r>
                    </a:p>
                    <a:p>
                      <a:pPr algn="just">
                        <a:spcAft>
                          <a:spcPts val="0"/>
                        </a:spcAft>
                      </a:pPr>
                      <a:r>
                        <a:rPr lang="en-US" altLang="zh-CN" sz="1400" kern="100" dirty="0">
                          <a:effectLst/>
                          <a:latin typeface="Courier New" panose="02070309020205020404" pitchFamily="49" charset="0"/>
                          <a:ea typeface="宋体" panose="02010600030101010101" pitchFamily="2" charset="-122"/>
                        </a:rPr>
                        <a:t>#0 </a:t>
                      </a:r>
                      <a:r>
                        <a:rPr lang="en-US" sz="1400" b="1" kern="100" dirty="0" err="1">
                          <a:effectLst/>
                          <a:latin typeface="Courier New" panose="02070309020205020404" pitchFamily="49" charset="0"/>
                          <a:ea typeface="宋体" panose="02010600030101010101" pitchFamily="2" charset="-122"/>
                        </a:rPr>
                        <a:t>kvm_set_irq</a:t>
                      </a:r>
                      <a:r>
                        <a:rPr lang="en-US" sz="1400" kern="100" dirty="0">
                          <a:effectLst/>
                          <a:latin typeface="Courier New" panose="02070309020205020404" pitchFamily="49" charset="0"/>
                          <a:ea typeface="宋体" panose="02010600030101010101" pitchFamily="2" charset="-122"/>
                        </a:rPr>
                        <a:t> (s=0x5555568dc770, </a:t>
                      </a:r>
                      <a:r>
                        <a:rPr lang="en-US" sz="1400" kern="100" dirty="0" err="1">
                          <a:effectLst/>
                          <a:latin typeface="Courier New" panose="02070309020205020404" pitchFamily="49" charset="0"/>
                          <a:ea typeface="宋体" panose="02010600030101010101" pitchFamily="2" charset="-122"/>
                        </a:rPr>
                        <a:t>irq</a:t>
                      </a:r>
                      <a:r>
                        <a:rPr lang="en-US" sz="1400" kern="100" dirty="0">
                          <a:effectLst/>
                          <a:latin typeface="Courier New" panose="02070309020205020404" pitchFamily="49" charset="0"/>
                          <a:ea typeface="宋体" panose="02010600030101010101" pitchFamily="2" charset="-122"/>
                        </a:rPr>
                        <a:t>=11, level=1)</a:t>
                      </a:r>
                    </a:p>
                    <a:p>
                      <a:pPr algn="just">
                        <a:spcAft>
                          <a:spcPts val="0"/>
                        </a:spcAft>
                      </a:pPr>
                      <a:r>
                        <a:rPr lang="en-US" sz="1400" kern="100" dirty="0">
                          <a:effectLst/>
                          <a:latin typeface="Courier New" panose="02070309020205020404" pitchFamily="49" charset="0"/>
                          <a:ea typeface="宋体" panose="02010600030101010101" pitchFamily="2" charset="-122"/>
                        </a:rPr>
                        <a:t>    at /home/sin/</a:t>
                      </a:r>
                      <a:r>
                        <a:rPr lang="en-US" sz="1400" kern="100" dirty="0" err="1">
                          <a:effectLst/>
                          <a:latin typeface="Courier New" panose="02070309020205020404" pitchFamily="49" charset="0"/>
                          <a:ea typeface="宋体" panose="02010600030101010101" pitchFamily="2" charset="-122"/>
                        </a:rPr>
                        <a:t>qemu</a:t>
                      </a:r>
                      <a:r>
                        <a:rPr lang="en-US" sz="1400" kern="100" dirty="0">
                          <a:effectLst/>
                          <a:latin typeface="Courier New" panose="02070309020205020404" pitchFamily="49" charset="0"/>
                          <a:ea typeface="宋体" panose="02010600030101010101" pitchFamily="2" charset="-122"/>
                        </a:rPr>
                        <a:t>/accel/</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/kvm-all.c:1190</a:t>
                      </a:r>
                    </a:p>
                    <a:p>
                      <a:pPr algn="just">
                        <a:spcAft>
                          <a:spcPts val="0"/>
                        </a:spcAft>
                      </a:pPr>
                      <a:r>
                        <a:rPr lang="en-US" sz="1400" kern="100" dirty="0">
                          <a:effectLst/>
                          <a:latin typeface="Courier New" panose="02070309020205020404" pitchFamily="49" charset="0"/>
                          <a:ea typeface="宋体" panose="02010600030101010101" pitchFamily="2" charset="-122"/>
                        </a:rPr>
                        <a:t>#1 0x00005555559598a6 in </a:t>
                      </a:r>
                      <a:r>
                        <a:rPr lang="en-US" sz="1400" b="1" kern="100" dirty="0" err="1">
                          <a:effectLst/>
                          <a:latin typeface="Courier New" panose="02070309020205020404" pitchFamily="49" charset="0"/>
                          <a:ea typeface="宋体" panose="02010600030101010101" pitchFamily="2" charset="-122"/>
                        </a:rPr>
                        <a:t>kvm_pic_set_irq</a:t>
                      </a:r>
                      <a:r>
                        <a:rPr lang="en-US" sz="1400" kern="100" dirty="0">
                          <a:effectLst/>
                          <a:latin typeface="Courier New" panose="02070309020205020404" pitchFamily="49" charset="0"/>
                          <a:ea typeface="宋体" panose="02010600030101010101" pitchFamily="2" charset="-122"/>
                        </a:rPr>
                        <a:t> (opaque=0x0, </a:t>
                      </a:r>
                      <a:r>
                        <a:rPr lang="en-US" sz="1400" kern="100" dirty="0" err="1">
                          <a:effectLst/>
                          <a:latin typeface="Courier New" panose="02070309020205020404" pitchFamily="49" charset="0"/>
                          <a:ea typeface="宋体" panose="02010600030101010101" pitchFamily="2" charset="-122"/>
                        </a:rPr>
                        <a:t>irq</a:t>
                      </a:r>
                      <a:r>
                        <a:rPr lang="en-US" sz="1400" kern="100" dirty="0">
                          <a:effectLst/>
                          <a:latin typeface="Courier New" panose="02070309020205020404" pitchFamily="49" charset="0"/>
                          <a:ea typeface="宋体" panose="02010600030101010101" pitchFamily="2" charset="-122"/>
                        </a:rPr>
                        <a:t>=11, level=1)</a:t>
                      </a:r>
                    </a:p>
                    <a:p>
                      <a:pPr algn="just">
                        <a:spcAft>
                          <a:spcPts val="0"/>
                        </a:spcAft>
                      </a:pPr>
                      <a:r>
                        <a:rPr lang="en-US" sz="1400" kern="100" dirty="0">
                          <a:effectLst/>
                          <a:latin typeface="Courier New" panose="02070309020205020404" pitchFamily="49" charset="0"/>
                          <a:ea typeface="宋体" panose="02010600030101010101" pitchFamily="2" charset="-122"/>
                        </a:rPr>
                        <a:t>    at /home/sin/</a:t>
                      </a:r>
                      <a:r>
                        <a:rPr lang="en-US" sz="1400" kern="100" dirty="0" err="1">
                          <a:effectLst/>
                          <a:latin typeface="Courier New" panose="02070309020205020404" pitchFamily="49" charset="0"/>
                          <a:ea typeface="宋体" panose="02010600030101010101" pitchFamily="2" charset="-122"/>
                        </a:rPr>
                        <a:t>qemu</a:t>
                      </a: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hw</a:t>
                      </a:r>
                      <a:r>
                        <a:rPr lang="en-US" sz="1400" kern="100" dirty="0">
                          <a:effectLst/>
                          <a:latin typeface="Courier New" panose="02070309020205020404" pitchFamily="49" charset="0"/>
                          <a:ea typeface="宋体" panose="02010600030101010101" pitchFamily="2" charset="-122"/>
                        </a:rPr>
                        <a:t>/i386/</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/i8259.c:117</a:t>
                      </a:r>
                    </a:p>
                    <a:p>
                      <a:pPr algn="just">
                        <a:spcAft>
                          <a:spcPts val="0"/>
                        </a:spcAft>
                      </a:pPr>
                      <a:r>
                        <a:rPr lang="en-US" sz="1400" kern="100" dirty="0">
                          <a:effectLst/>
                          <a:latin typeface="Courier New" panose="02070309020205020404" pitchFamily="49" charset="0"/>
                          <a:ea typeface="宋体" panose="02010600030101010101" pitchFamily="2" charset="-122"/>
                        </a:rPr>
                        <a:t>#2 0x0000555555a7398a in </a:t>
                      </a:r>
                      <a:r>
                        <a:rPr lang="en-US" sz="1400" b="1" kern="100" dirty="0" err="1">
                          <a:effectLst/>
                          <a:latin typeface="Courier New" panose="02070309020205020404" pitchFamily="49" charset="0"/>
                          <a:ea typeface="宋体" panose="02010600030101010101" pitchFamily="2" charset="-122"/>
                        </a:rPr>
                        <a:t>qemu_set_irq</a:t>
                      </a:r>
                      <a:r>
                        <a:rPr lang="en-US" sz="1400" b="1" kern="100" dirty="0">
                          <a:effectLst/>
                          <a:latin typeface="Courier New" panose="02070309020205020404" pitchFamily="49" charset="0"/>
                          <a:ea typeface="宋体" panose="02010600030101010101" pitchFamily="2" charset="-122"/>
                        </a:rPr>
                        <a:t> </a:t>
                      </a: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irq</a:t>
                      </a:r>
                      <a:r>
                        <a:rPr lang="en-US" sz="1400" kern="100" dirty="0">
                          <a:effectLst/>
                          <a:latin typeface="Courier New" panose="02070309020205020404" pitchFamily="49" charset="0"/>
                          <a:ea typeface="宋体" panose="02010600030101010101" pitchFamily="2" charset="-122"/>
                        </a:rPr>
                        <a:t>=0x555556e87b10, level=1)</a:t>
                      </a:r>
                    </a:p>
                    <a:p>
                      <a:pPr algn="just">
                        <a:spcAft>
                          <a:spcPts val="0"/>
                        </a:spcAft>
                      </a:pPr>
                      <a:r>
                        <a:rPr lang="en-US" sz="1400" kern="100" dirty="0">
                          <a:effectLst/>
                          <a:latin typeface="Courier New" panose="02070309020205020404" pitchFamily="49" charset="0"/>
                          <a:ea typeface="宋体" panose="02010600030101010101" pitchFamily="2" charset="-122"/>
                        </a:rPr>
                        <a:t>    at </a:t>
                      </a:r>
                      <a:r>
                        <a:rPr lang="en-US" sz="1400" kern="100" dirty="0" err="1">
                          <a:effectLst/>
                          <a:latin typeface="Courier New" panose="02070309020205020404" pitchFamily="49" charset="0"/>
                          <a:ea typeface="宋体" panose="02010600030101010101" pitchFamily="2" charset="-122"/>
                        </a:rPr>
                        <a:t>hw</a:t>
                      </a:r>
                      <a:r>
                        <a:rPr lang="en-US" sz="1400" kern="100" dirty="0">
                          <a:effectLst/>
                          <a:latin typeface="Courier New" panose="02070309020205020404" pitchFamily="49" charset="0"/>
                          <a:ea typeface="宋体" panose="02010600030101010101" pitchFamily="2" charset="-122"/>
                        </a:rPr>
                        <a:t>/core/irq.c:44</a:t>
                      </a:r>
                    </a:p>
                    <a:p>
                      <a:pPr algn="just">
                        <a:spcAft>
                          <a:spcPts val="0"/>
                        </a:spcAft>
                      </a:pPr>
                      <a:r>
                        <a:rPr lang="en-US" sz="1400" kern="100" dirty="0">
                          <a:effectLst/>
                          <a:latin typeface="Courier New" panose="02070309020205020404" pitchFamily="49" charset="0"/>
                          <a:ea typeface="宋体" panose="02010600030101010101" pitchFamily="2" charset="-122"/>
                        </a:rPr>
                        <a:t>#3 0x0000555555959c38 in </a:t>
                      </a:r>
                      <a:r>
                        <a:rPr lang="en-US" sz="1400" b="1" kern="100" dirty="0" err="1">
                          <a:effectLst/>
                          <a:latin typeface="Courier New" panose="02070309020205020404" pitchFamily="49" charset="0"/>
                          <a:ea typeface="宋体" panose="02010600030101010101" pitchFamily="2" charset="-122"/>
                        </a:rPr>
                        <a:t>kvm_pc_gsi_handler</a:t>
                      </a:r>
                      <a:r>
                        <a:rPr lang="en-US" sz="1400" kern="100" dirty="0">
                          <a:effectLst/>
                          <a:latin typeface="Courier New" panose="02070309020205020404" pitchFamily="49" charset="0"/>
                          <a:ea typeface="宋体" panose="02010600030101010101" pitchFamily="2" charset="-122"/>
                        </a:rPr>
                        <a:t> (opaque=0x555556a65810, n=11,</a:t>
                      </a:r>
                    </a:p>
                    <a:p>
                      <a:pPr algn="just">
                        <a:spcAft>
                          <a:spcPts val="0"/>
                        </a:spcAft>
                      </a:pPr>
                      <a:r>
                        <a:rPr lang="en-US" sz="1400" kern="100" dirty="0">
                          <a:effectLst/>
                          <a:latin typeface="Courier New" panose="02070309020205020404" pitchFamily="49" charset="0"/>
                          <a:ea typeface="宋体" panose="02010600030101010101" pitchFamily="2" charset="-122"/>
                        </a:rPr>
                        <a:t>level=1) at /home/sin/</a:t>
                      </a:r>
                      <a:r>
                        <a:rPr lang="en-US" sz="1400" kern="100" dirty="0" err="1">
                          <a:effectLst/>
                          <a:latin typeface="Courier New" panose="02070309020205020404" pitchFamily="49" charset="0"/>
                          <a:ea typeface="宋体" panose="02010600030101010101" pitchFamily="2" charset="-122"/>
                        </a:rPr>
                        <a:t>qemu</a:t>
                      </a:r>
                      <a:r>
                        <a:rPr lang="en-US" sz="1400" kern="100" dirty="0">
                          <a:effectLst/>
                          <a:latin typeface="Courier New" panose="02070309020205020404" pitchFamily="49" charset="0"/>
                          <a:ea typeface="宋体" panose="02010600030101010101" pitchFamily="2" charset="-122"/>
                        </a:rPr>
                        <a:t>/i386/</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/ioapic.c:55</a:t>
                      </a:r>
                    </a:p>
                    <a:p>
                      <a:pPr algn="just">
                        <a:spcAft>
                          <a:spcPts val="0"/>
                        </a:spcAft>
                      </a:pPr>
                      <a:r>
                        <a:rPr lang="en-US" sz="1400" kern="100" dirty="0">
                          <a:effectLst/>
                          <a:latin typeface="Courier New" panose="02070309020205020404" pitchFamily="49" charset="0"/>
                          <a:ea typeface="宋体" panose="02010600030101010101" pitchFamily="2" charset="-122"/>
                        </a:rPr>
                        <a:t>#4 0x0000555555a7398a in </a:t>
                      </a:r>
                      <a:r>
                        <a:rPr lang="en-US" sz="1400" b="1" kern="100" dirty="0" err="1">
                          <a:effectLst/>
                          <a:latin typeface="Courier New" panose="02070309020205020404" pitchFamily="49" charset="0"/>
                          <a:ea typeface="宋体" panose="02010600030101010101" pitchFamily="2" charset="-122"/>
                        </a:rPr>
                        <a:t>qemu_set_irq</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irq</a:t>
                      </a:r>
                      <a:r>
                        <a:rPr lang="en-US" sz="1400" kern="100" dirty="0">
                          <a:effectLst/>
                          <a:latin typeface="Courier New" panose="02070309020205020404" pitchFamily="49" charset="0"/>
                          <a:ea typeface="宋体" panose="02010600030101010101" pitchFamily="2" charset="-122"/>
                        </a:rPr>
                        <a:t>=0x555556a6d800, level=1)</a:t>
                      </a:r>
                    </a:p>
                    <a:p>
                      <a:pPr algn="just">
                        <a:spcAft>
                          <a:spcPts val="0"/>
                        </a:spcAft>
                      </a:pPr>
                      <a:r>
                        <a:rPr lang="en-US" sz="1400" kern="100" dirty="0">
                          <a:effectLst/>
                          <a:latin typeface="Courier New" panose="02070309020205020404" pitchFamily="49" charset="0"/>
                          <a:ea typeface="宋体" panose="02010600030101010101" pitchFamily="2" charset="-122"/>
                        </a:rPr>
                        <a:t>at </a:t>
                      </a:r>
                      <a:r>
                        <a:rPr lang="en-US" sz="1400" kern="100" dirty="0" err="1">
                          <a:effectLst/>
                          <a:latin typeface="Courier New" panose="02070309020205020404" pitchFamily="49" charset="0"/>
                          <a:ea typeface="宋体" panose="02010600030101010101" pitchFamily="2" charset="-122"/>
                        </a:rPr>
                        <a:t>hw</a:t>
                      </a:r>
                      <a:r>
                        <a:rPr lang="en-US" sz="1400" kern="100" dirty="0">
                          <a:effectLst/>
                          <a:latin typeface="Courier New" panose="02070309020205020404" pitchFamily="49" charset="0"/>
                          <a:ea typeface="宋体" panose="02010600030101010101" pitchFamily="2" charset="-122"/>
                        </a:rPr>
                        <a:t>/core/irq.c:44</a:t>
                      </a:r>
                    </a:p>
                    <a:p>
                      <a:pPr algn="just">
                        <a:spcAft>
                          <a:spcPts val="0"/>
                        </a:spcAft>
                      </a:pPr>
                      <a:r>
                        <a:rPr lang="en-US" sz="1400" kern="100" dirty="0">
                          <a:effectLst/>
                          <a:latin typeface="Courier New" panose="02070309020205020404" pitchFamily="49" charset="0"/>
                          <a:ea typeface="宋体" panose="02010600030101010101" pitchFamily="2" charset="-122"/>
                        </a:rPr>
                        <a:t>...</a:t>
                      </a: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spTree>
    <p:extLst>
      <p:ext uri="{BB962C8B-B14F-4D97-AF65-F5344CB8AC3E}">
        <p14:creationId xmlns:p14="http://schemas.microsoft.com/office/powerpoint/2010/main" val="3488499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F251BB6-89F0-41EF-A489-F90F00D5320C}"/>
              </a:ext>
            </a:extLst>
          </p:cNvPr>
          <p:cNvSpPr>
            <a:spLocks noGrp="1"/>
          </p:cNvSpPr>
          <p:nvPr>
            <p:ph sz="quarter" idx="10"/>
          </p:nvPr>
        </p:nvSpPr>
        <p:spPr/>
        <p:txBody>
          <a:bodyPr>
            <a:normAutofit/>
          </a:bodyPr>
          <a:lstStyle/>
          <a:p>
            <a:r>
              <a:rPr lang="zh-CN" altLang="en-US" sz="1600" dirty="0"/>
              <a:t>中断信号传入</a:t>
            </a:r>
            <a:r>
              <a:rPr lang="en-US" altLang="zh-CN" sz="1600" dirty="0"/>
              <a:t>KVM</a:t>
            </a:r>
            <a:r>
              <a:rPr lang="zh-CN" altLang="en-US" sz="1600" dirty="0"/>
              <a:t>后经由前面讲到的内核中断路由表传递给</a:t>
            </a:r>
            <a:r>
              <a:rPr lang="en-US" altLang="zh-CN" sz="1600" dirty="0"/>
              <a:t>IOAPIC</a:t>
            </a:r>
            <a:r>
              <a:rPr lang="zh-CN" altLang="en-US" sz="1600" dirty="0"/>
              <a:t>，</a:t>
            </a:r>
            <a:r>
              <a:rPr lang="zh-CN" altLang="en-US" sz="1600" b="1" dirty="0"/>
              <a:t>相应的回调函数为</a:t>
            </a:r>
            <a:r>
              <a:rPr lang="en-US" altLang="zh-CN" sz="1600" b="1" dirty="0" err="1"/>
              <a:t>kvm_set_ioapic_irq</a:t>
            </a:r>
            <a:r>
              <a:rPr lang="zh-CN" altLang="en-US" sz="1600" dirty="0"/>
              <a:t>，在此处断点。值得注意的是，此时中断流程位于虚拟机的</a:t>
            </a:r>
            <a:r>
              <a:rPr lang="en-US" altLang="zh-CN" sz="1600" dirty="0"/>
              <a:t>KVM</a:t>
            </a:r>
            <a:r>
              <a:rPr lang="zh-CN" altLang="en-US" sz="1600" dirty="0"/>
              <a:t>中，我们需要在物理机的</a:t>
            </a:r>
            <a:r>
              <a:rPr lang="en-US" altLang="zh-CN" sz="1600" dirty="0"/>
              <a:t>GDB</a:t>
            </a:r>
            <a:r>
              <a:rPr lang="zh-CN" altLang="en-US" sz="1600" dirty="0"/>
              <a:t>中断点</a:t>
            </a:r>
          </a:p>
        </p:txBody>
      </p:sp>
      <p:sp>
        <p:nvSpPr>
          <p:cNvPr id="3" name="标题 2">
            <a:extLst>
              <a:ext uri="{FF2B5EF4-FFF2-40B4-BE49-F238E27FC236}">
                <a16:creationId xmlns:a16="http://schemas.microsoft.com/office/drawing/2014/main" id="{6374FD47-E02A-4053-8DB6-545D3B03BD5A}"/>
              </a:ext>
            </a:extLst>
          </p:cNvPr>
          <p:cNvSpPr>
            <a:spLocks noGrp="1"/>
          </p:cNvSpPr>
          <p:nvPr>
            <p:ph type="title"/>
          </p:nvPr>
        </p:nvSpPr>
        <p:spPr/>
        <p:txBody>
          <a:bodyPr/>
          <a:lstStyle/>
          <a:p>
            <a:r>
              <a:rPr lang="en-US" altLang="zh-CN" dirty="0"/>
              <a:t>GDB</a:t>
            </a:r>
            <a:r>
              <a:rPr lang="zh-CN" altLang="en-US" dirty="0"/>
              <a:t>调试</a:t>
            </a:r>
            <a:r>
              <a:rPr lang="en-US" altLang="zh-CN" dirty="0"/>
              <a:t>e1000</a:t>
            </a:r>
            <a:r>
              <a:rPr lang="zh-CN" altLang="en-US" dirty="0"/>
              <a:t>网卡中断递送流程</a:t>
            </a:r>
          </a:p>
        </p:txBody>
      </p:sp>
      <p:graphicFrame>
        <p:nvGraphicFramePr>
          <p:cNvPr id="4" name="内容占位符 3">
            <a:extLst>
              <a:ext uri="{FF2B5EF4-FFF2-40B4-BE49-F238E27FC236}">
                <a16:creationId xmlns:a16="http://schemas.microsoft.com/office/drawing/2014/main" id="{FD8EA65D-2BAE-4213-8ADC-446DE76CCF0F}"/>
              </a:ext>
            </a:extLst>
          </p:cNvPr>
          <p:cNvGraphicFramePr>
            <a:graphicFrameLocks/>
          </p:cNvGraphicFramePr>
          <p:nvPr>
            <p:extLst>
              <p:ext uri="{D42A27DB-BD31-4B8C-83A1-F6EECF244321}">
                <p14:modId xmlns:p14="http://schemas.microsoft.com/office/powerpoint/2010/main" val="2928997062"/>
              </p:ext>
            </p:extLst>
          </p:nvPr>
        </p:nvGraphicFramePr>
        <p:xfrm>
          <a:off x="494024" y="2660072"/>
          <a:ext cx="8521065" cy="323088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79243">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Physical Machine Terminal 1</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hbreak</a:t>
                      </a:r>
                      <a:r>
                        <a:rPr lang="en-US" sz="1400" kern="100" dirty="0">
                          <a:effectLst/>
                          <a:latin typeface="Courier New" panose="02070309020205020404" pitchFamily="49" charset="0"/>
                          <a:ea typeface="宋体" panose="02010600030101010101" pitchFamily="2" charset="-122"/>
                        </a:rPr>
                        <a:t> arch/x86/</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/irq_comm.c:54 if e-&gt;</a:t>
                      </a:r>
                      <a:r>
                        <a:rPr lang="en-US" sz="1400" kern="100" dirty="0" err="1">
                          <a:effectLst/>
                          <a:latin typeface="Courier New" panose="02070309020205020404" pitchFamily="49" charset="0"/>
                          <a:ea typeface="宋体" panose="02010600030101010101" pitchFamily="2" charset="-122"/>
                        </a:rPr>
                        <a:t>gsi</a:t>
                      </a:r>
                      <a:r>
                        <a:rPr lang="en-US" sz="1400" kern="100" dirty="0">
                          <a:effectLst/>
                          <a:latin typeface="Courier New" panose="02070309020205020404" pitchFamily="49" charset="0"/>
                          <a:ea typeface="宋体" panose="02010600030101010101" pitchFamily="2" charset="-122"/>
                        </a:rPr>
                        <a:t> == 11</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hbreak</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kvm_ioapic_set_irq</a:t>
                      </a:r>
                      <a:endParaRPr lang="en-US" sz="1400" kern="100" dirty="0">
                        <a:effectLst/>
                        <a:latin typeface="Courier New" panose="02070309020205020404" pitchFamily="49"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c</a:t>
                      </a:r>
                    </a:p>
                    <a:p>
                      <a:pPr algn="just">
                        <a:spcAft>
                          <a:spcPts val="0"/>
                        </a:spcAft>
                      </a:pPr>
                      <a:r>
                        <a:rPr lang="en-US" sz="1400" kern="100" dirty="0">
                          <a:effectLst/>
                          <a:latin typeface="Courier New" panose="02070309020205020404" pitchFamily="49" charset="0"/>
                          <a:ea typeface="宋体" panose="02010600030101010101" pitchFamily="2" charset="-122"/>
                        </a:rPr>
                        <a:t>Continuing</a:t>
                      </a:r>
                    </a:p>
                    <a:p>
                      <a:pPr algn="just">
                        <a:spcAft>
                          <a:spcPts val="0"/>
                        </a:spcAft>
                      </a:pPr>
                      <a:r>
                        <a:rPr lang="en-US" sz="1400" kern="100" dirty="0">
                          <a:effectLst/>
                          <a:latin typeface="Courier New" panose="02070309020205020404" pitchFamily="49" charset="0"/>
                          <a:ea typeface="宋体" panose="02010600030101010101" pitchFamily="2" charset="-122"/>
                        </a:rPr>
                        <a:t>Thread 2 hit Breakpoint 1, </a:t>
                      </a:r>
                      <a:r>
                        <a:rPr lang="en-US" sz="1400" kern="100" dirty="0" err="1">
                          <a:effectLst/>
                          <a:latin typeface="Courier New" panose="02070309020205020404" pitchFamily="49" charset="0"/>
                          <a:ea typeface="宋体" panose="02010600030101010101" pitchFamily="2" charset="-122"/>
                        </a:rPr>
                        <a:t>kvm_set_ioapic_irq</a:t>
                      </a:r>
                      <a:r>
                        <a:rPr lang="en-US" sz="1400" kern="100" dirty="0">
                          <a:effectLst/>
                          <a:latin typeface="Courier New" panose="02070309020205020404" pitchFamily="49" charset="0"/>
                          <a:ea typeface="宋体" panose="02010600030101010101" pitchFamily="2" charset="-122"/>
                        </a:rPr>
                        <a:t> (e=0xffffc900019efc90,</a:t>
                      </a:r>
                    </a:p>
                    <a:p>
                      <a:pPr algn="just">
                        <a:spcAft>
                          <a:spcPts val="0"/>
                        </a:spcAft>
                      </a:pP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=0xffffc90001b19000, </a:t>
                      </a:r>
                      <a:r>
                        <a:rPr lang="en-US" sz="1400" kern="100" dirty="0" err="1">
                          <a:effectLst/>
                          <a:latin typeface="Courier New" panose="02070309020205020404" pitchFamily="49" charset="0"/>
                          <a:ea typeface="宋体" panose="02010600030101010101" pitchFamily="2" charset="-122"/>
                        </a:rPr>
                        <a:t>irq_source_id</a:t>
                      </a:r>
                      <a:r>
                        <a:rPr lang="en-US" sz="1400" kern="100" dirty="0">
                          <a:effectLst/>
                          <a:latin typeface="Courier New" panose="02070309020205020404" pitchFamily="49" charset="0"/>
                          <a:ea typeface="宋体" panose="02010600030101010101" pitchFamily="2" charset="-122"/>
                        </a:rPr>
                        <a:t>=0, level=1, </a:t>
                      </a:r>
                      <a:r>
                        <a:rPr lang="en-US" sz="1400" kern="100" dirty="0" err="1">
                          <a:effectLst/>
                          <a:latin typeface="Courier New" panose="02070309020205020404" pitchFamily="49" charset="0"/>
                          <a:ea typeface="宋体" panose="02010600030101010101" pitchFamily="2" charset="-122"/>
                        </a:rPr>
                        <a:t>line_status</a:t>
                      </a:r>
                      <a:r>
                        <a:rPr lang="en-US" sz="1400" kern="100" dirty="0">
                          <a:effectLst/>
                          <a:latin typeface="Courier New" panose="02070309020205020404" pitchFamily="49" charset="0"/>
                          <a:ea typeface="宋体" panose="02010600030101010101" pitchFamily="2" charset="-122"/>
                        </a:rPr>
                        <a:t>=true)</a:t>
                      </a:r>
                    </a:p>
                    <a:p>
                      <a:pPr algn="just">
                        <a:spcAft>
                          <a:spcPts val="0"/>
                        </a:spcAft>
                      </a:pPr>
                      <a:r>
                        <a:rPr lang="en-US" sz="1400" kern="100" dirty="0">
                          <a:effectLst/>
                          <a:latin typeface="Courier New" panose="02070309020205020404" pitchFamily="49" charset="0"/>
                          <a:ea typeface="宋体" panose="02010600030101010101" pitchFamily="2" charset="-122"/>
                        </a:rPr>
                        <a:t>     at arch/x86/</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/irq_comm.c:54</a:t>
                      </a:r>
                    </a:p>
                    <a:p>
                      <a:pPr algn="just">
                        <a:spcAft>
                          <a:spcPts val="0"/>
                        </a:spcAft>
                      </a:pPr>
                      <a:r>
                        <a:rPr lang="en-US" sz="1400" kern="100" dirty="0">
                          <a:effectLst/>
                          <a:latin typeface="Courier New" panose="02070309020205020404" pitchFamily="49" charset="0"/>
                          <a:ea typeface="宋体" panose="02010600030101010101" pitchFamily="2" charset="-122"/>
                        </a:rPr>
                        <a:t>54       arch/x86/</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irq_comm.c</a:t>
                      </a:r>
                      <a:r>
                        <a:rPr lang="en-US" sz="1400" kern="100" dirty="0">
                          <a:effectLst/>
                          <a:latin typeface="Courier New" panose="02070309020205020404" pitchFamily="49" charset="0"/>
                          <a:ea typeface="宋体" panose="02010600030101010101" pitchFamily="2" charset="-122"/>
                        </a:rPr>
                        <a:t>: No such file or directory.</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c</a:t>
                      </a:r>
                    </a:p>
                    <a:p>
                      <a:pPr algn="just">
                        <a:spcAft>
                          <a:spcPts val="0"/>
                        </a:spcAft>
                      </a:pPr>
                      <a:r>
                        <a:rPr lang="en-US" sz="1400" kern="100" dirty="0">
                          <a:effectLst/>
                          <a:latin typeface="Courier New" panose="02070309020205020404" pitchFamily="49" charset="0"/>
                          <a:ea typeface="宋体" panose="02010600030101010101" pitchFamily="2" charset="-122"/>
                        </a:rPr>
                        <a:t>Continuing</a:t>
                      </a:r>
                    </a:p>
                    <a:p>
                      <a:pPr algn="just">
                        <a:spcAft>
                          <a:spcPts val="0"/>
                        </a:spcAft>
                      </a:pPr>
                      <a:r>
                        <a:rPr lang="en-US" sz="1400" kern="100" dirty="0">
                          <a:effectLst/>
                          <a:latin typeface="Courier New" panose="02070309020205020404" pitchFamily="49" charset="0"/>
                          <a:ea typeface="宋体" panose="02010600030101010101" pitchFamily="2" charset="-122"/>
                        </a:rPr>
                        <a:t>Thread 2 hit Breakpoint 2, </a:t>
                      </a:r>
                      <a:r>
                        <a:rPr lang="en-US" sz="1400" kern="100" dirty="0" err="1">
                          <a:effectLst/>
                          <a:latin typeface="Courier New" panose="02070309020205020404" pitchFamily="49" charset="0"/>
                          <a:ea typeface="宋体" panose="02010600030101010101" pitchFamily="2" charset="-122"/>
                        </a:rPr>
                        <a:t>kvm_ioapic_set_irq</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ioapic</a:t>
                      </a:r>
                      <a:r>
                        <a:rPr lang="en-US" sz="1400" kern="100" dirty="0">
                          <a:effectLst/>
                          <a:latin typeface="Courier New" panose="02070309020205020404" pitchFamily="49" charset="0"/>
                          <a:ea typeface="宋体" panose="02010600030101010101" pitchFamily="2" charset="-122"/>
                        </a:rPr>
                        <a:t>=0xffff88012cb79800,</a:t>
                      </a:r>
                    </a:p>
                    <a:p>
                      <a:pPr algn="just">
                        <a:spcAft>
                          <a:spcPts val="0"/>
                        </a:spcAft>
                      </a:pPr>
                      <a:r>
                        <a:rPr lang="en-US" sz="1400" kern="100" dirty="0">
                          <a:effectLst/>
                          <a:latin typeface="Courier New" panose="02070309020205020404" pitchFamily="49" charset="0"/>
                          <a:ea typeface="宋体" panose="02010600030101010101" pitchFamily="2" charset="-122"/>
                        </a:rPr>
                        <a:t>     </a:t>
                      </a:r>
                      <a:r>
                        <a:rPr lang="en-US" sz="1400" b="1" kern="100" dirty="0" err="1">
                          <a:effectLst/>
                          <a:latin typeface="Courier New" panose="02070309020205020404" pitchFamily="49" charset="0"/>
                          <a:ea typeface="宋体" panose="02010600030101010101" pitchFamily="2" charset="-122"/>
                        </a:rPr>
                        <a:t>irq</a:t>
                      </a:r>
                      <a:r>
                        <a:rPr lang="en-US" sz="1400" b="1" kern="100" dirty="0">
                          <a:effectLst/>
                          <a:latin typeface="Courier New" panose="02070309020205020404" pitchFamily="49" charset="0"/>
                          <a:ea typeface="宋体" panose="02010600030101010101" pitchFamily="2" charset="-122"/>
                        </a:rPr>
                        <a:t>=11</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irq_source_id</a:t>
                      </a:r>
                      <a:r>
                        <a:rPr lang="en-US" sz="1400" kern="100" dirty="0">
                          <a:effectLst/>
                          <a:latin typeface="Courier New" panose="02070309020205020404" pitchFamily="49" charset="0"/>
                          <a:ea typeface="宋体" panose="02010600030101010101" pitchFamily="2" charset="-122"/>
                        </a:rPr>
                        <a:t>=0, </a:t>
                      </a:r>
                      <a:r>
                        <a:rPr lang="en-US" sz="1400" b="1" kern="100" dirty="0">
                          <a:effectLst/>
                          <a:latin typeface="Courier New" panose="02070309020205020404" pitchFamily="49" charset="0"/>
                          <a:ea typeface="宋体" panose="02010600030101010101" pitchFamily="2" charset="-122"/>
                        </a:rPr>
                        <a:t>level=1</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line_status</a:t>
                      </a:r>
                      <a:r>
                        <a:rPr lang="en-US" sz="1400" kern="100" dirty="0">
                          <a:effectLst/>
                          <a:latin typeface="Courier New" panose="02070309020205020404" pitchFamily="49" charset="0"/>
                          <a:ea typeface="宋体" panose="02010600030101010101" pitchFamily="2" charset="-122"/>
                        </a:rPr>
                        <a:t>=true)</a:t>
                      </a:r>
                    </a:p>
                    <a:p>
                      <a:pPr algn="just">
                        <a:spcAft>
                          <a:spcPts val="0"/>
                        </a:spcAft>
                      </a:pPr>
                      <a:r>
                        <a:rPr lang="en-US" sz="1400" kern="100" dirty="0">
                          <a:effectLst/>
                          <a:latin typeface="Courier New" panose="02070309020205020404" pitchFamily="49" charset="0"/>
                          <a:ea typeface="宋体" panose="02010600030101010101" pitchFamily="2" charset="-122"/>
                        </a:rPr>
                        <a:t>     at arch/x86/</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/ioapic.c:386</a:t>
                      </a:r>
                    </a:p>
                    <a:p>
                      <a:pPr algn="just">
                        <a:spcAft>
                          <a:spcPts val="0"/>
                        </a:spcAft>
                      </a:pPr>
                      <a:r>
                        <a:rPr lang="en-US" sz="1400" kern="100" dirty="0">
                          <a:effectLst/>
                          <a:latin typeface="Courier New" panose="02070309020205020404" pitchFamily="49" charset="0"/>
                          <a:ea typeface="宋体" panose="02010600030101010101" pitchFamily="2" charset="-122"/>
                        </a:rPr>
                        <a:t>386       arch/x86/</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irq_comm.c</a:t>
                      </a:r>
                      <a:r>
                        <a:rPr lang="en-US" sz="1400" kern="100" dirty="0">
                          <a:effectLst/>
                          <a:latin typeface="Courier New" panose="02070309020205020404" pitchFamily="49" charset="0"/>
                          <a:ea typeface="宋体" panose="02010600030101010101" pitchFamily="2" charset="-122"/>
                        </a:rPr>
                        <a:t>: No such file or directory.</a:t>
                      </a: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spTree>
    <p:extLst>
      <p:ext uri="{BB962C8B-B14F-4D97-AF65-F5344CB8AC3E}">
        <p14:creationId xmlns:p14="http://schemas.microsoft.com/office/powerpoint/2010/main" val="2541952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233084-D54C-4349-9B28-043A2C50BE78}"/>
              </a:ext>
            </a:extLst>
          </p:cNvPr>
          <p:cNvSpPr>
            <a:spLocks noGrp="1"/>
          </p:cNvSpPr>
          <p:nvPr>
            <p:ph sz="quarter" idx="10"/>
          </p:nvPr>
        </p:nvSpPr>
        <p:spPr/>
        <p:txBody>
          <a:bodyPr>
            <a:normAutofit/>
          </a:bodyPr>
          <a:lstStyle/>
          <a:p>
            <a:r>
              <a:rPr lang="en-US" altLang="zh-CN" sz="1600" dirty="0" err="1"/>
              <a:t>kvm_ioapic_set_irq</a:t>
            </a:r>
            <a:r>
              <a:rPr lang="zh-CN" altLang="en-US" sz="1600" dirty="0"/>
              <a:t>函数</a:t>
            </a:r>
            <a:r>
              <a:rPr lang="zh-CN" altLang="en-US" sz="1600" b="1" dirty="0"/>
              <a:t>最终调用</a:t>
            </a:r>
            <a:r>
              <a:rPr lang="en-US" altLang="zh-CN" sz="1600" b="1" dirty="0" err="1"/>
              <a:t>ioapic_service</a:t>
            </a:r>
            <a:r>
              <a:rPr lang="zh-CN" altLang="en-US" sz="1600" b="1" dirty="0"/>
              <a:t>函数</a:t>
            </a:r>
            <a:r>
              <a:rPr lang="zh-CN" altLang="en-US" sz="1600" dirty="0"/>
              <a:t>处理指定引脚的中断请求。</a:t>
            </a:r>
            <a:r>
              <a:rPr lang="en-US" altLang="zh-CN" sz="1600" dirty="0" err="1"/>
              <a:t>ioapic_service</a:t>
            </a:r>
            <a:r>
              <a:rPr lang="zh-CN" altLang="en-US" sz="1600" dirty="0"/>
              <a:t>函数根据</a:t>
            </a:r>
            <a:r>
              <a:rPr lang="zh-CN" altLang="en-US" sz="1600" b="1" dirty="0"/>
              <a:t>传入的中断引脚号在</a:t>
            </a:r>
            <a:r>
              <a:rPr lang="en-US" altLang="zh-CN" sz="1600" b="1" dirty="0"/>
              <a:t>PRT</a:t>
            </a:r>
            <a:r>
              <a:rPr lang="zh-CN" altLang="en-US" sz="1600" b="1" dirty="0"/>
              <a:t>（</a:t>
            </a:r>
            <a:r>
              <a:rPr lang="en-US" altLang="zh-CN" sz="1600" b="1" dirty="0" err="1"/>
              <a:t>ioapic</a:t>
            </a:r>
            <a:r>
              <a:rPr lang="en-US" altLang="zh-CN" sz="1600" b="1" dirty="0"/>
              <a:t>-&gt;</a:t>
            </a:r>
            <a:r>
              <a:rPr lang="en-US" altLang="zh-CN" sz="1600" b="1" dirty="0" err="1"/>
              <a:t>redirtbl</a:t>
            </a:r>
            <a:r>
              <a:rPr lang="zh-CN" altLang="en-US" sz="1600" b="1" dirty="0"/>
              <a:t>）中找到相应的</a:t>
            </a:r>
            <a:r>
              <a:rPr lang="en-US" altLang="zh-CN" sz="1600" b="1" dirty="0"/>
              <a:t>RTE</a:t>
            </a:r>
            <a:r>
              <a:rPr lang="zh-CN" altLang="en-US" sz="1600" b="1" dirty="0"/>
              <a:t>（</a:t>
            </a:r>
            <a:r>
              <a:rPr lang="en-US" altLang="zh-CN" sz="1600" b="1" dirty="0"/>
              <a:t>entry</a:t>
            </a:r>
            <a:r>
              <a:rPr lang="zh-CN" altLang="en-US" sz="1600" b="1" dirty="0"/>
              <a:t>）并格式化出一条中断消息（</a:t>
            </a:r>
            <a:r>
              <a:rPr lang="en-US" altLang="zh-CN" sz="1600" b="1" dirty="0" err="1"/>
              <a:t>irqe</a:t>
            </a:r>
            <a:r>
              <a:rPr lang="zh-CN" altLang="en-US" sz="1600" b="1" dirty="0"/>
              <a:t>）发送给所有的目标</a:t>
            </a:r>
            <a:r>
              <a:rPr lang="en-US" altLang="zh-CN" sz="1600" b="1" dirty="0"/>
              <a:t>LAPIC</a:t>
            </a:r>
            <a:r>
              <a:rPr lang="zh-CN" altLang="en-US" sz="1600" dirty="0"/>
              <a:t>。</a:t>
            </a:r>
            <a:r>
              <a:rPr lang="en-US" altLang="zh-CN" sz="1600" dirty="0" err="1"/>
              <a:t>irqe</a:t>
            </a:r>
            <a:r>
              <a:rPr lang="zh-CN" altLang="en-US" sz="1600" dirty="0"/>
              <a:t>中包含的供</a:t>
            </a:r>
            <a:r>
              <a:rPr lang="en-US" altLang="zh-CN" sz="1600" dirty="0"/>
              <a:t>CPU</a:t>
            </a:r>
            <a:r>
              <a:rPr lang="zh-CN" altLang="en-US" sz="1600" dirty="0"/>
              <a:t>最终使用的中断向量号。打印</a:t>
            </a:r>
            <a:r>
              <a:rPr lang="en-US" altLang="zh-CN" sz="1600" dirty="0" err="1"/>
              <a:t>irqe</a:t>
            </a:r>
            <a:r>
              <a:rPr lang="zh-CN" altLang="en-US" sz="1600" dirty="0"/>
              <a:t>查看</a:t>
            </a:r>
            <a:r>
              <a:rPr lang="en-US" altLang="zh-CN" sz="1600" dirty="0"/>
              <a:t>e1000</a:t>
            </a:r>
            <a:r>
              <a:rPr lang="zh-CN" altLang="en-US" sz="1600" dirty="0"/>
              <a:t>网卡中断向量号可以发现</a:t>
            </a:r>
            <a:r>
              <a:rPr lang="en-US" altLang="zh-CN" sz="1600" dirty="0"/>
              <a:t>e1000</a:t>
            </a:r>
            <a:r>
              <a:rPr lang="zh-CN" altLang="en-US" sz="1600" dirty="0"/>
              <a:t>网卡</a:t>
            </a:r>
            <a:r>
              <a:rPr lang="zh-CN" altLang="en-US" sz="1600" b="1" dirty="0"/>
              <a:t>对应的中断向量号为</a:t>
            </a:r>
            <a:r>
              <a:rPr lang="en-US" altLang="zh-CN" sz="1600" b="1" dirty="0"/>
              <a:t>38</a:t>
            </a:r>
            <a:r>
              <a:rPr lang="zh-CN" altLang="en-US" sz="1600" dirty="0"/>
              <a:t>，</a:t>
            </a:r>
            <a:r>
              <a:rPr lang="zh-CN" altLang="en-US" sz="1600" b="1" dirty="0"/>
              <a:t>触发方式为水平触发</a:t>
            </a:r>
            <a:r>
              <a:rPr lang="zh-CN" altLang="en-US" sz="1600" dirty="0"/>
              <a:t>（</a:t>
            </a:r>
            <a:r>
              <a:rPr lang="en-US" altLang="zh-CN" sz="1600" dirty="0" err="1"/>
              <a:t>trig_mode</a:t>
            </a:r>
            <a:r>
              <a:rPr lang="en-US" altLang="zh-CN" sz="1600" dirty="0"/>
              <a:t> = 1</a:t>
            </a:r>
            <a:r>
              <a:rPr lang="zh-CN" altLang="en-US" sz="1600" dirty="0"/>
              <a:t>），与通过</a:t>
            </a:r>
            <a:r>
              <a:rPr lang="en-US" altLang="zh-CN" sz="1600" dirty="0"/>
              <a:t>QEMU</a:t>
            </a:r>
            <a:r>
              <a:rPr lang="zh-CN" altLang="en-US" sz="1600" dirty="0"/>
              <a:t>监视器执行</a:t>
            </a:r>
            <a:r>
              <a:rPr lang="en-US" altLang="zh-CN" sz="1600" dirty="0"/>
              <a:t>info pic</a:t>
            </a:r>
            <a:r>
              <a:rPr lang="zh-CN" altLang="en-US" sz="1600" dirty="0"/>
              <a:t>输出信息一致。</a:t>
            </a:r>
          </a:p>
        </p:txBody>
      </p:sp>
      <p:sp>
        <p:nvSpPr>
          <p:cNvPr id="3" name="标题 2">
            <a:extLst>
              <a:ext uri="{FF2B5EF4-FFF2-40B4-BE49-F238E27FC236}">
                <a16:creationId xmlns:a16="http://schemas.microsoft.com/office/drawing/2014/main" id="{4BB10FBF-C443-4B92-9DB0-43597047F9DE}"/>
              </a:ext>
            </a:extLst>
          </p:cNvPr>
          <p:cNvSpPr>
            <a:spLocks noGrp="1"/>
          </p:cNvSpPr>
          <p:nvPr>
            <p:ph type="title"/>
          </p:nvPr>
        </p:nvSpPr>
        <p:spPr/>
        <p:txBody>
          <a:bodyPr/>
          <a:lstStyle/>
          <a:p>
            <a:r>
              <a:rPr lang="en-US" altLang="zh-CN" dirty="0"/>
              <a:t>GDB</a:t>
            </a:r>
            <a:r>
              <a:rPr lang="zh-CN" altLang="en-US" dirty="0"/>
              <a:t>调试</a:t>
            </a:r>
            <a:r>
              <a:rPr lang="en-US" altLang="zh-CN" dirty="0"/>
              <a:t>e1000</a:t>
            </a:r>
            <a:r>
              <a:rPr lang="zh-CN" altLang="en-US" dirty="0"/>
              <a:t>网卡中断递送流程</a:t>
            </a:r>
          </a:p>
        </p:txBody>
      </p:sp>
      <p:graphicFrame>
        <p:nvGraphicFramePr>
          <p:cNvPr id="4" name="内容占位符 3">
            <a:extLst>
              <a:ext uri="{FF2B5EF4-FFF2-40B4-BE49-F238E27FC236}">
                <a16:creationId xmlns:a16="http://schemas.microsoft.com/office/drawing/2014/main" id="{58292242-3599-469D-8D27-C57664868C39}"/>
              </a:ext>
            </a:extLst>
          </p:cNvPr>
          <p:cNvGraphicFramePr>
            <a:graphicFrameLocks/>
          </p:cNvGraphicFramePr>
          <p:nvPr>
            <p:extLst>
              <p:ext uri="{D42A27DB-BD31-4B8C-83A1-F6EECF244321}">
                <p14:modId xmlns:p14="http://schemas.microsoft.com/office/powerpoint/2010/main" val="1704284929"/>
              </p:ext>
            </p:extLst>
          </p:nvPr>
        </p:nvGraphicFramePr>
        <p:xfrm>
          <a:off x="494024" y="3636817"/>
          <a:ext cx="8521065" cy="2164080"/>
        </p:xfrm>
        <a:graphic>
          <a:graphicData uri="http://schemas.openxmlformats.org/drawingml/2006/table">
            <a:tbl>
              <a:tblPr firstRow="1" firstCol="1" bandRow="1"/>
              <a:tblGrid>
                <a:gridCol w="8521065">
                  <a:extLst>
                    <a:ext uri="{9D8B030D-6E8A-4147-A177-3AD203B41FA5}">
                      <a16:colId xmlns:a16="http://schemas.microsoft.com/office/drawing/2014/main" val="1697732114"/>
                    </a:ext>
                  </a:extLst>
                </a:gridCol>
              </a:tblGrid>
              <a:tr h="79243">
                <a:tc>
                  <a:txBody>
                    <a:bodyPr/>
                    <a:lstStyle/>
                    <a:p>
                      <a:pPr algn="just">
                        <a:spcAft>
                          <a:spcPts val="0"/>
                        </a:spcAft>
                      </a:pPr>
                      <a:r>
                        <a:rPr lang="en-US" sz="1600" b="1" kern="100" dirty="0">
                          <a:effectLst/>
                          <a:latin typeface="Courier New" panose="02070309020205020404" pitchFamily="49" charset="0"/>
                          <a:ea typeface="宋体" panose="02010600030101010101" pitchFamily="2" charset="-122"/>
                        </a:rPr>
                        <a:t>Physical Machine Terminal 1</a:t>
                      </a:r>
                      <a:endParaRPr lang="zh-CN" sz="1600" kern="100" dirty="0">
                        <a:effectLst/>
                        <a:latin typeface="Times New Roman" panose="02020603050405020304" pitchFamily="18" charset="0"/>
                        <a:ea typeface="宋体" panose="02010600030101010101" pitchFamily="2" charset="-122"/>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011455"/>
                  </a:ext>
                </a:extLst>
              </a:tr>
              <a:tr h="0">
                <a:tc>
                  <a:txBody>
                    <a:bodyPr/>
                    <a:lstStyle/>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hbreak</a:t>
                      </a:r>
                      <a:r>
                        <a:rPr lang="en-US" sz="1400" kern="100" dirty="0">
                          <a:effectLst/>
                          <a:latin typeface="Courier New" panose="02070309020205020404" pitchFamily="49" charset="0"/>
                          <a:ea typeface="宋体" panose="02010600030101010101" pitchFamily="2" charset="-122"/>
                        </a:rPr>
                        <a:t> arch/x86/</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/ioapic.c:361 if </a:t>
                      </a:r>
                      <a:r>
                        <a:rPr lang="en-US" sz="1400" kern="100" dirty="0" err="1">
                          <a:effectLst/>
                          <a:latin typeface="Courier New" panose="02070309020205020404" pitchFamily="49" charset="0"/>
                          <a:ea typeface="宋体" panose="02010600030101010101" pitchFamily="2" charset="-122"/>
                        </a:rPr>
                        <a:t>irq</a:t>
                      </a:r>
                      <a:r>
                        <a:rPr lang="en-US" sz="1400" kern="100" dirty="0">
                          <a:effectLst/>
                          <a:latin typeface="Courier New" panose="02070309020205020404" pitchFamily="49" charset="0"/>
                          <a:ea typeface="宋体" panose="02010600030101010101" pitchFamily="2" charset="-122"/>
                        </a:rPr>
                        <a:t> == 11 </a:t>
                      </a: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c</a:t>
                      </a:r>
                    </a:p>
                    <a:p>
                      <a:pPr algn="just">
                        <a:spcAft>
                          <a:spcPts val="0"/>
                        </a:spcAft>
                      </a:pPr>
                      <a:r>
                        <a:rPr lang="en-US" sz="1400" kern="100" dirty="0">
                          <a:effectLst/>
                          <a:latin typeface="Courier New" panose="02070309020205020404" pitchFamily="49" charset="0"/>
                          <a:ea typeface="宋体" panose="02010600030101010101" pitchFamily="2" charset="-122"/>
                        </a:rPr>
                        <a:t>Continuing</a:t>
                      </a:r>
                    </a:p>
                    <a:p>
                      <a:pPr algn="just">
                        <a:spcAft>
                          <a:spcPts val="0"/>
                        </a:spcAft>
                      </a:pPr>
                      <a:r>
                        <a:rPr lang="en-US" sz="1400" kern="100" dirty="0">
                          <a:effectLst/>
                          <a:latin typeface="Courier New" panose="02070309020205020404" pitchFamily="49" charset="0"/>
                          <a:ea typeface="宋体" panose="02010600030101010101" pitchFamily="2" charset="-122"/>
                        </a:rPr>
                        <a:t>Thread 2 hit Breakpoint 3,ioapic_service (</a:t>
                      </a:r>
                      <a:r>
                        <a:rPr lang="en-US" sz="1400" kern="100" dirty="0" err="1">
                          <a:effectLst/>
                          <a:latin typeface="Courier New" panose="02070309020205020404" pitchFamily="49" charset="0"/>
                          <a:ea typeface="宋体" panose="02010600030101010101" pitchFamily="2" charset="-122"/>
                        </a:rPr>
                        <a:t>ioapic</a:t>
                      </a:r>
                      <a:r>
                        <a:rPr lang="en-US" sz="1400" kern="100" dirty="0">
                          <a:effectLst/>
                          <a:latin typeface="Courier New" panose="02070309020205020404" pitchFamily="49" charset="0"/>
                          <a:ea typeface="宋体" panose="02010600030101010101" pitchFamily="2" charset="-122"/>
                        </a:rPr>
                        <a:t>=0xffff88007f4df000, </a:t>
                      </a:r>
                      <a:r>
                        <a:rPr lang="en-US" sz="1400" kern="100" dirty="0" err="1">
                          <a:effectLst/>
                          <a:latin typeface="Courier New" panose="02070309020205020404" pitchFamily="49" charset="0"/>
                          <a:ea typeface="宋体" panose="02010600030101010101" pitchFamily="2" charset="-122"/>
                        </a:rPr>
                        <a:t>irq</a:t>
                      </a:r>
                      <a:r>
                        <a:rPr lang="en-US" sz="1400" kern="100" dirty="0">
                          <a:effectLst/>
                          <a:latin typeface="Courier New" panose="02070309020205020404" pitchFamily="49" charset="0"/>
                          <a:ea typeface="宋体" panose="02010600030101010101" pitchFamily="2" charset="-122"/>
                        </a:rPr>
                        <a:t>=11,</a:t>
                      </a:r>
                    </a:p>
                    <a:p>
                      <a:pPr algn="just">
                        <a:spcAft>
                          <a:spcPts val="0"/>
                        </a:spcAft>
                      </a:pP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line_status</a:t>
                      </a:r>
                      <a:r>
                        <a:rPr lang="en-US" sz="1400" kern="100" dirty="0">
                          <a:effectLst/>
                          <a:latin typeface="Courier New" panose="02070309020205020404" pitchFamily="49" charset="0"/>
                          <a:ea typeface="宋体" panose="02010600030101010101" pitchFamily="2" charset="-122"/>
                        </a:rPr>
                        <a:t>=true) at arch/x86/</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/ioapic.c:361</a:t>
                      </a:r>
                    </a:p>
                    <a:p>
                      <a:pPr algn="just">
                        <a:spcAft>
                          <a:spcPts val="0"/>
                        </a:spcAft>
                      </a:pPr>
                      <a:r>
                        <a:rPr lang="en-US" sz="1400" kern="100" dirty="0">
                          <a:effectLst/>
                          <a:latin typeface="Courier New" panose="02070309020205020404" pitchFamily="49" charset="0"/>
                          <a:ea typeface="宋体" panose="02010600030101010101" pitchFamily="2" charset="-122"/>
                        </a:rPr>
                        <a:t>361      in arch/x86/</a:t>
                      </a:r>
                      <a:r>
                        <a:rPr lang="en-US" sz="1400" kern="100" dirty="0" err="1">
                          <a:effectLst/>
                          <a:latin typeface="Courier New" panose="02070309020205020404" pitchFamily="49" charset="0"/>
                          <a:ea typeface="宋体" panose="02010600030101010101" pitchFamily="2" charset="-122"/>
                        </a:rPr>
                        <a:t>kvm</a:t>
                      </a: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ioapic.c</a:t>
                      </a:r>
                      <a:endParaRPr lang="en-US" sz="1400" kern="100" dirty="0">
                        <a:effectLst/>
                        <a:latin typeface="Courier New" panose="02070309020205020404" pitchFamily="49" charset="0"/>
                        <a:ea typeface="宋体" panose="02010600030101010101" pitchFamily="2" charset="-122"/>
                      </a:endParaRPr>
                    </a:p>
                    <a:p>
                      <a:pPr algn="just">
                        <a:spcAft>
                          <a:spcPts val="0"/>
                        </a:spcAft>
                      </a:pPr>
                      <a:r>
                        <a:rPr lang="en-US" sz="1400" kern="100" dirty="0">
                          <a:effectLst/>
                          <a:latin typeface="Courier New" panose="02070309020205020404" pitchFamily="49" charset="0"/>
                          <a:ea typeface="宋体" panose="02010600030101010101" pitchFamily="2" charset="-122"/>
                        </a:rPr>
                        <a:t>(</a:t>
                      </a:r>
                      <a:r>
                        <a:rPr lang="en-US" sz="1400" kern="100" dirty="0" err="1">
                          <a:effectLst/>
                          <a:latin typeface="Courier New" panose="02070309020205020404" pitchFamily="49" charset="0"/>
                          <a:ea typeface="宋体" panose="02010600030101010101" pitchFamily="2" charset="-122"/>
                        </a:rPr>
                        <a:t>gdb</a:t>
                      </a:r>
                      <a:r>
                        <a:rPr lang="en-US" sz="1400" kern="100" dirty="0">
                          <a:effectLst/>
                          <a:latin typeface="Courier New" panose="02070309020205020404" pitchFamily="49" charset="0"/>
                          <a:ea typeface="宋体" panose="02010600030101010101" pitchFamily="2" charset="-122"/>
                        </a:rPr>
                        <a:t>) print </a:t>
                      </a:r>
                      <a:r>
                        <a:rPr lang="en-US" sz="1400" kern="100" dirty="0" err="1">
                          <a:effectLst/>
                          <a:latin typeface="Courier New" panose="02070309020205020404" pitchFamily="49" charset="0"/>
                          <a:ea typeface="宋体" panose="02010600030101010101" pitchFamily="2" charset="-122"/>
                        </a:rPr>
                        <a:t>irqe</a:t>
                      </a:r>
                      <a:r>
                        <a:rPr lang="en-US" sz="1400" kern="100" dirty="0">
                          <a:effectLst/>
                          <a:latin typeface="Courier New" panose="02070309020205020404" pitchFamily="49" charset="0"/>
                          <a:ea typeface="宋体" panose="02010600030101010101" pitchFamily="2" charset="-122"/>
                        </a:rPr>
                        <a:t> // </a:t>
                      </a:r>
                      <a:r>
                        <a:rPr lang="zh-CN" altLang="en-US" sz="1400" kern="100" dirty="0">
                          <a:effectLst/>
                          <a:latin typeface="Courier New" panose="02070309020205020404" pitchFamily="49" charset="0"/>
                          <a:ea typeface="宋体" panose="02010600030101010101" pitchFamily="2" charset="-122"/>
                        </a:rPr>
                        <a:t>打印中断消息</a:t>
                      </a:r>
                    </a:p>
                    <a:p>
                      <a:pPr algn="just">
                        <a:spcAft>
                          <a:spcPts val="0"/>
                        </a:spcAft>
                      </a:pPr>
                      <a:r>
                        <a:rPr lang="en-US" altLang="zh-CN" sz="1400" kern="100" dirty="0">
                          <a:effectLst/>
                          <a:latin typeface="Courier New" panose="02070309020205020404" pitchFamily="49" charset="0"/>
                          <a:ea typeface="宋体" panose="02010600030101010101" pitchFamily="2" charset="-122"/>
                        </a:rPr>
                        <a:t>$1 = {</a:t>
                      </a:r>
                      <a:r>
                        <a:rPr lang="en-US" sz="1400" b="1" kern="100" dirty="0">
                          <a:effectLst/>
                          <a:latin typeface="Courier New" panose="02070309020205020404" pitchFamily="49" charset="0"/>
                          <a:ea typeface="宋体" panose="02010600030101010101" pitchFamily="2" charset="-122"/>
                        </a:rPr>
                        <a:t>vector = 38</a:t>
                      </a:r>
                      <a:r>
                        <a:rPr lang="en-US" sz="1400" kern="100" dirty="0">
                          <a:effectLst/>
                          <a:latin typeface="Courier New" panose="02070309020205020404" pitchFamily="49" charset="0"/>
                          <a:ea typeface="宋体" panose="02010600030101010101" pitchFamily="2" charset="-122"/>
                        </a:rPr>
                        <a:t>, </a:t>
                      </a:r>
                      <a:r>
                        <a:rPr lang="en-US" sz="1400" kern="100" dirty="0" err="1">
                          <a:effectLst/>
                          <a:latin typeface="Courier New" panose="02070309020205020404" pitchFamily="49" charset="0"/>
                          <a:ea typeface="宋体" panose="02010600030101010101" pitchFamily="2" charset="-122"/>
                        </a:rPr>
                        <a:t>delivery_mode</a:t>
                      </a:r>
                      <a:r>
                        <a:rPr lang="en-US" sz="1400" kern="100" dirty="0">
                          <a:effectLst/>
                          <a:latin typeface="Courier New" panose="02070309020205020404" pitchFamily="49" charset="0"/>
                          <a:ea typeface="宋体" panose="02010600030101010101" pitchFamily="2" charset="-122"/>
                        </a:rPr>
                        <a:t> = 65535. </a:t>
                      </a:r>
                      <a:r>
                        <a:rPr lang="en-US" sz="1400" kern="100" dirty="0" err="1">
                          <a:effectLst/>
                          <a:latin typeface="Courier New" panose="02070309020205020404" pitchFamily="49" charset="0"/>
                          <a:ea typeface="宋体" panose="02010600030101010101" pitchFamily="2" charset="-122"/>
                        </a:rPr>
                        <a:t>dest_mode</a:t>
                      </a:r>
                      <a:r>
                        <a:rPr lang="en-US" sz="1400" kern="100" dirty="0">
                          <a:effectLst/>
                          <a:latin typeface="Courier New" panose="02070309020205020404" pitchFamily="49" charset="0"/>
                          <a:ea typeface="宋体" panose="02010600030101010101" pitchFamily="2" charset="-122"/>
                        </a:rPr>
                        <a:t> = 0, level = true,</a:t>
                      </a:r>
                    </a:p>
                    <a:p>
                      <a:pPr algn="just">
                        <a:spcAft>
                          <a:spcPts val="0"/>
                        </a:spcAft>
                      </a:pPr>
                      <a:r>
                        <a:rPr lang="en-US" sz="1400" b="1" kern="100" dirty="0" err="1">
                          <a:effectLst/>
                          <a:latin typeface="Courier New" panose="02070309020205020404" pitchFamily="49" charset="0"/>
                          <a:ea typeface="宋体" panose="02010600030101010101" pitchFamily="2" charset="-122"/>
                        </a:rPr>
                        <a:t>trig_mode</a:t>
                      </a:r>
                      <a:r>
                        <a:rPr lang="en-US" sz="1400" b="1" kern="100" dirty="0">
                          <a:effectLst/>
                          <a:latin typeface="Courier New" panose="02070309020205020404" pitchFamily="49" charset="0"/>
                          <a:ea typeface="宋体" panose="02010600030101010101" pitchFamily="2" charset="-122"/>
                        </a:rPr>
                        <a:t> = 1</a:t>
                      </a:r>
                      <a:r>
                        <a:rPr lang="en-US" sz="1400" kern="100" dirty="0">
                          <a:effectLst/>
                          <a:latin typeface="Courier New" panose="02070309020205020404" pitchFamily="49" charset="0"/>
                          <a:ea typeface="宋体" panose="02010600030101010101" pitchFamily="2" charset="-122"/>
                        </a:rPr>
                        <a:t>, shorthand = 0, </a:t>
                      </a:r>
                      <a:r>
                        <a:rPr lang="en-US" sz="1400" kern="100" dirty="0" err="1">
                          <a:effectLst/>
                          <a:latin typeface="Courier New" panose="02070309020205020404" pitchFamily="49" charset="0"/>
                          <a:ea typeface="宋体" panose="02010600030101010101" pitchFamily="2" charset="-122"/>
                        </a:rPr>
                        <a:t>dest_id</a:t>
                      </a:r>
                      <a:r>
                        <a:rPr lang="en-US" sz="1400" kern="100" dirty="0">
                          <a:effectLst/>
                          <a:latin typeface="Courier New" panose="02070309020205020404" pitchFamily="49" charset="0"/>
                          <a:ea typeface="宋体" panose="02010600030101010101" pitchFamily="2" charset="-122"/>
                        </a:rPr>
                        <a:t> = 1, </a:t>
                      </a:r>
                      <a:r>
                        <a:rPr lang="en-US" sz="1400" kern="100" dirty="0" err="1">
                          <a:effectLst/>
                          <a:latin typeface="Courier New" panose="02070309020205020404" pitchFamily="49" charset="0"/>
                          <a:ea typeface="宋体" panose="02010600030101010101" pitchFamily="2" charset="-122"/>
                        </a:rPr>
                        <a:t>msi_redir_hint</a:t>
                      </a:r>
                      <a:r>
                        <a:rPr lang="en-US" sz="1400" kern="100" dirty="0">
                          <a:effectLst/>
                          <a:latin typeface="Courier New" panose="02070309020205020404" pitchFamily="49" charset="0"/>
                          <a:ea typeface="宋体" panose="02010600030101010101" pitchFamily="2" charset="-122"/>
                        </a:rPr>
                        <a:t> = false}</a:t>
                      </a: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7146"/>
                  </a:ext>
                </a:extLst>
              </a:tr>
            </a:tbl>
          </a:graphicData>
        </a:graphic>
      </p:graphicFrame>
    </p:spTree>
    <p:extLst>
      <p:ext uri="{BB962C8B-B14F-4D97-AF65-F5344CB8AC3E}">
        <p14:creationId xmlns:p14="http://schemas.microsoft.com/office/powerpoint/2010/main" val="1355610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a:solidFill>
            <a:schemeClr val="bg2"/>
          </a:solidFill>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CPU</a:t>
            </a:r>
            <a:r>
              <a:rPr lang="zh-CN" altLang="en-US" sz="2400" dirty="0"/>
              <a:t>及中断虚拟化基本原理</a:t>
            </a:r>
          </a:p>
        </p:txBody>
      </p:sp>
      <p:grpSp>
        <p:nvGrpSpPr>
          <p:cNvPr id="12" name="组合 11"/>
          <p:cNvGrpSpPr/>
          <p:nvPr/>
        </p:nvGrpSpPr>
        <p:grpSpPr>
          <a:xfrm>
            <a:off x="1841535" y="2223523"/>
            <a:ext cx="843427" cy="443226"/>
            <a:chOff x="666810" y="2586037"/>
            <a:chExt cx="468000" cy="245937"/>
          </a:xfrm>
          <a:solidFill>
            <a:schemeClr val="bg2"/>
          </a:solidFill>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QEMU/KVM CPU</a:t>
            </a:r>
            <a:r>
              <a:rPr lang="zh-CN" altLang="en-US" sz="2400" dirty="0"/>
              <a:t>虚拟化实现</a:t>
            </a:r>
          </a:p>
        </p:txBody>
      </p:sp>
      <p:grpSp>
        <p:nvGrpSpPr>
          <p:cNvPr id="17" name="组合 16"/>
          <p:cNvGrpSpPr/>
          <p:nvPr/>
        </p:nvGrpSpPr>
        <p:grpSpPr>
          <a:xfrm>
            <a:off x="1841535" y="3143496"/>
            <a:ext cx="843427" cy="443226"/>
            <a:chOff x="666810" y="2586037"/>
            <a:chExt cx="468000" cy="245937"/>
          </a:xfrm>
          <a:solidFill>
            <a:schemeClr val="bg2"/>
          </a:solidFill>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QEMU/KVM </a:t>
            </a:r>
            <a:r>
              <a:rPr lang="zh-CN" altLang="en-US" sz="2400" dirty="0"/>
              <a:t>中断虚拟化实现</a:t>
            </a:r>
          </a:p>
        </p:txBody>
      </p:sp>
      <p:grpSp>
        <p:nvGrpSpPr>
          <p:cNvPr id="22" name="组合 21"/>
          <p:cNvGrpSpPr/>
          <p:nvPr/>
        </p:nvGrpSpPr>
        <p:grpSpPr>
          <a:xfrm>
            <a:off x="1841535" y="4063469"/>
            <a:ext cx="843427" cy="443226"/>
            <a:chOff x="666810" y="2586037"/>
            <a:chExt cx="468000" cy="245937"/>
          </a:xfrm>
          <a:solidFill>
            <a:srgbClr val="C00000"/>
          </a:solidFill>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rgbClr val="C9151E"/>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GiantVM CPU</a:t>
            </a:r>
            <a:r>
              <a:rPr lang="zh-CN" altLang="en-US" sz="2400" dirty="0"/>
              <a:t>虚拟化</a:t>
            </a:r>
          </a:p>
        </p:txBody>
      </p:sp>
      <p:grpSp>
        <p:nvGrpSpPr>
          <p:cNvPr id="32" name="组合 31"/>
          <p:cNvGrpSpPr/>
          <p:nvPr/>
        </p:nvGrpSpPr>
        <p:grpSpPr>
          <a:xfrm>
            <a:off x="1841535" y="4983444"/>
            <a:ext cx="843427" cy="443226"/>
            <a:chOff x="666810" y="2586037"/>
            <a:chExt cx="468000" cy="245937"/>
          </a:xfrm>
          <a:solidFill>
            <a:schemeClr val="bg2"/>
          </a:solidFill>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CPU</a:t>
            </a:r>
            <a:r>
              <a:rPr lang="zh-CN" altLang="en-US" sz="2400" dirty="0"/>
              <a:t>虚拟化研究现状</a:t>
            </a:r>
          </a:p>
        </p:txBody>
      </p:sp>
    </p:spTree>
    <p:extLst>
      <p:ext uri="{BB962C8B-B14F-4D97-AF65-F5344CB8AC3E}">
        <p14:creationId xmlns:p14="http://schemas.microsoft.com/office/powerpoint/2010/main" val="2695769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3A376FC-F72B-4FB1-AF92-EB2B1B9E996C}"/>
              </a:ext>
            </a:extLst>
          </p:cNvPr>
          <p:cNvSpPr>
            <a:spLocks noGrp="1"/>
          </p:cNvSpPr>
          <p:nvPr>
            <p:ph sz="quarter" idx="10"/>
          </p:nvPr>
        </p:nvSpPr>
        <p:spPr/>
        <p:txBody>
          <a:bodyPr/>
          <a:lstStyle/>
          <a:p>
            <a:r>
              <a:rPr lang="zh-CN" altLang="en-US" dirty="0"/>
              <a:t>基于</a:t>
            </a:r>
            <a:r>
              <a:rPr lang="en-US" altLang="zh-CN" dirty="0"/>
              <a:t>QEMU/KVM</a:t>
            </a:r>
            <a:r>
              <a:rPr lang="zh-CN" altLang="en-US" dirty="0"/>
              <a:t>的“多虚一”虚拟化架构</a:t>
            </a:r>
            <a:r>
              <a:rPr lang="en-US" altLang="zh-CN" dirty="0"/>
              <a:t>GiantVM</a:t>
            </a:r>
          </a:p>
          <a:p>
            <a:pPr lvl="1"/>
            <a:r>
              <a:rPr lang="zh-CN" altLang="en-US" dirty="0"/>
              <a:t>在多个物理节点上运行一个虚拟机</a:t>
            </a:r>
            <a:endParaRPr lang="en-US" altLang="zh-CN" dirty="0"/>
          </a:p>
          <a:p>
            <a:pPr lvl="1"/>
            <a:r>
              <a:rPr lang="zh-CN" altLang="en-US" dirty="0"/>
              <a:t>跨节点</a:t>
            </a:r>
            <a:r>
              <a:rPr lang="en-US" altLang="zh-CN" dirty="0"/>
              <a:t>CPU/</a:t>
            </a:r>
            <a:r>
              <a:rPr lang="zh-CN" altLang="en-US" dirty="0"/>
              <a:t>内存</a:t>
            </a:r>
            <a:r>
              <a:rPr lang="en-US" altLang="zh-CN" dirty="0"/>
              <a:t>/IO</a:t>
            </a:r>
            <a:r>
              <a:rPr lang="zh-CN" altLang="en-US" dirty="0"/>
              <a:t>资源聚合</a:t>
            </a:r>
            <a:endParaRPr lang="en-US" altLang="zh-CN" dirty="0"/>
          </a:p>
          <a:p>
            <a:pPr lvl="1"/>
            <a:r>
              <a:rPr lang="zh-CN" altLang="en-US" dirty="0"/>
              <a:t>分布式</a:t>
            </a:r>
            <a:r>
              <a:rPr lang="en-US" altLang="zh-CN" dirty="0"/>
              <a:t>Hypervisor</a:t>
            </a:r>
          </a:p>
          <a:p>
            <a:pPr lvl="1"/>
            <a:r>
              <a:rPr lang="zh-CN" altLang="en-US" dirty="0"/>
              <a:t>分布式共享内存</a:t>
            </a:r>
            <a:endParaRPr lang="en-US" altLang="zh-CN" dirty="0"/>
          </a:p>
          <a:p>
            <a:pPr lvl="1"/>
            <a:r>
              <a:rPr lang="zh-CN" altLang="en-US" dirty="0"/>
              <a:t>跨节点中断转发</a:t>
            </a:r>
            <a:endParaRPr lang="en-US" altLang="zh-CN" dirty="0"/>
          </a:p>
        </p:txBody>
      </p:sp>
      <p:sp>
        <p:nvSpPr>
          <p:cNvPr id="3" name="标题 2">
            <a:extLst>
              <a:ext uri="{FF2B5EF4-FFF2-40B4-BE49-F238E27FC236}">
                <a16:creationId xmlns:a16="http://schemas.microsoft.com/office/drawing/2014/main" id="{5923B792-D1F4-4FAF-BF5E-0FD0891C8DBE}"/>
              </a:ext>
            </a:extLst>
          </p:cNvPr>
          <p:cNvSpPr>
            <a:spLocks noGrp="1"/>
          </p:cNvSpPr>
          <p:nvPr>
            <p:ph type="title"/>
          </p:nvPr>
        </p:nvSpPr>
        <p:spPr/>
        <p:txBody>
          <a:bodyPr/>
          <a:lstStyle/>
          <a:p>
            <a:r>
              <a:rPr lang="en-US" altLang="zh-CN" dirty="0"/>
              <a:t>GiantVM</a:t>
            </a:r>
            <a:endParaRPr lang="zh-CN" altLang="en-US" dirty="0"/>
          </a:p>
        </p:txBody>
      </p:sp>
      <p:pic>
        <p:nvPicPr>
          <p:cNvPr id="1026" name="图片 143">
            <a:extLst>
              <a:ext uri="{FF2B5EF4-FFF2-40B4-BE49-F238E27FC236}">
                <a16:creationId xmlns:a16="http://schemas.microsoft.com/office/drawing/2014/main" id="{18EDC71A-D61F-4AA1-8E01-FC3211F536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7912" y="2143517"/>
            <a:ext cx="3813014" cy="406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10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5297175" cy="4921498"/>
          </a:xfrm>
        </p:spPr>
        <p:txBody>
          <a:bodyPr>
            <a:normAutofit lnSpcReduction="10000"/>
          </a:bodyPr>
          <a:lstStyle/>
          <a:p>
            <a:pPr>
              <a:lnSpc>
                <a:spcPct val="150000"/>
              </a:lnSpc>
            </a:pPr>
            <a:r>
              <a:rPr lang="en-US" altLang="zh-CN" dirty="0"/>
              <a:t>CPU</a:t>
            </a:r>
            <a:r>
              <a:rPr lang="zh-CN" altLang="en-US" dirty="0"/>
              <a:t>的主要功能</a:t>
            </a:r>
            <a:endParaRPr lang="en-US" altLang="zh-CN" dirty="0"/>
          </a:p>
          <a:p>
            <a:pPr lvl="1">
              <a:lnSpc>
                <a:spcPct val="150000"/>
              </a:lnSpc>
            </a:pPr>
            <a:r>
              <a:rPr lang="zh-CN" altLang="en-US" b="1" dirty="0"/>
              <a:t>指令执行</a:t>
            </a:r>
            <a:r>
              <a:rPr lang="zh-CN" altLang="en-US" dirty="0"/>
              <a:t>，完成各种各样的计算任务</a:t>
            </a:r>
            <a:endParaRPr lang="en-US" altLang="zh-CN" dirty="0"/>
          </a:p>
          <a:p>
            <a:pPr lvl="1">
              <a:lnSpc>
                <a:spcPct val="150000"/>
              </a:lnSpc>
            </a:pPr>
            <a:r>
              <a:rPr lang="zh-CN" altLang="en-US" b="1" dirty="0"/>
              <a:t>事件响应</a:t>
            </a:r>
            <a:endParaRPr lang="en-US" altLang="zh-CN" b="1" dirty="0"/>
          </a:p>
          <a:p>
            <a:pPr lvl="2">
              <a:lnSpc>
                <a:spcPct val="150000"/>
              </a:lnSpc>
            </a:pPr>
            <a:r>
              <a:rPr lang="zh-CN" altLang="en-US" dirty="0"/>
              <a:t>同步事件：指令执行所触发的异常，如除零错误、段错误等；</a:t>
            </a:r>
            <a:endParaRPr lang="en-US" altLang="zh-CN" dirty="0"/>
          </a:p>
          <a:p>
            <a:pPr lvl="2">
              <a:lnSpc>
                <a:spcPct val="150000"/>
              </a:lnSpc>
            </a:pPr>
            <a:r>
              <a:rPr lang="zh-CN" altLang="en-US" dirty="0"/>
              <a:t>异步事件：外部环境产生，如外部设备产生的中断等；具有不可预知性，随时都可能发生。</a:t>
            </a:r>
            <a:endParaRPr lang="en-US" altLang="zh-CN" dirty="0"/>
          </a:p>
          <a:p>
            <a:pPr>
              <a:lnSpc>
                <a:spcPct val="150000"/>
              </a:lnSpc>
            </a:pPr>
            <a:r>
              <a:rPr lang="zh-CN" altLang="en-US" dirty="0"/>
              <a:t>虚拟</a:t>
            </a:r>
            <a:r>
              <a:rPr lang="en-US" altLang="zh-CN" dirty="0"/>
              <a:t>CPU</a:t>
            </a:r>
            <a:r>
              <a:rPr lang="zh-CN" altLang="en-US" dirty="0"/>
              <a:t>的主要任务</a:t>
            </a:r>
            <a:endParaRPr lang="en-US" altLang="zh-CN" dirty="0"/>
          </a:p>
          <a:p>
            <a:pPr lvl="1">
              <a:lnSpc>
                <a:spcPct val="150000"/>
              </a:lnSpc>
            </a:pPr>
            <a:r>
              <a:rPr lang="zh-CN" altLang="en-US" b="1" dirty="0"/>
              <a:t>执行虚拟机程序指令</a:t>
            </a:r>
            <a:endParaRPr lang="en-US" altLang="zh-CN" b="1" dirty="0"/>
          </a:p>
          <a:p>
            <a:pPr lvl="1">
              <a:lnSpc>
                <a:spcPct val="150000"/>
              </a:lnSpc>
            </a:pPr>
            <a:r>
              <a:rPr lang="zh-CN" altLang="en-US" b="1" dirty="0"/>
              <a:t>响应虚拟机内外部事件</a:t>
            </a:r>
            <a:endParaRPr lang="en-US" altLang="zh-CN" b="1" dirty="0"/>
          </a:p>
        </p:txBody>
      </p:sp>
      <p:sp>
        <p:nvSpPr>
          <p:cNvPr id="3" name="标题 2"/>
          <p:cNvSpPr>
            <a:spLocks noGrp="1"/>
          </p:cNvSpPr>
          <p:nvPr>
            <p:ph type="title"/>
          </p:nvPr>
        </p:nvSpPr>
        <p:spPr/>
        <p:txBody>
          <a:bodyPr/>
          <a:lstStyle/>
          <a:p>
            <a:r>
              <a:rPr lang="en-US" altLang="zh-CN" dirty="0"/>
              <a:t>CPU</a:t>
            </a:r>
            <a:r>
              <a:rPr lang="zh-CN" altLang="en-US" dirty="0"/>
              <a:t>虚拟化的主要任务</a:t>
            </a:r>
          </a:p>
        </p:txBody>
      </p:sp>
      <p:pic>
        <p:nvPicPr>
          <p:cNvPr id="1026" name="Picture 2" descr="Image result for cpu picture">
            <a:extLst>
              <a:ext uri="{FF2B5EF4-FFF2-40B4-BE49-F238E27FC236}">
                <a16:creationId xmlns:a16="http://schemas.microsoft.com/office/drawing/2014/main" id="{6F9B419C-F73F-457D-9486-D1BCEEBB6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824164"/>
            <a:ext cx="324802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74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ED4C33F-A822-4BB1-BF30-7829351A1291}"/>
              </a:ext>
            </a:extLst>
          </p:cNvPr>
          <p:cNvSpPr>
            <a:spLocks noGrp="1"/>
          </p:cNvSpPr>
          <p:nvPr>
            <p:ph sz="quarter" idx="10"/>
          </p:nvPr>
        </p:nvSpPr>
        <p:spPr>
          <a:xfrm>
            <a:off x="417187" y="2077564"/>
            <a:ext cx="2848528" cy="3685461"/>
          </a:xfrm>
        </p:spPr>
        <p:txBody>
          <a:bodyPr>
            <a:normAutofit fontScale="92500" lnSpcReduction="20000"/>
          </a:bodyPr>
          <a:lstStyle/>
          <a:p>
            <a:r>
              <a:rPr lang="zh-CN" altLang="en-US" dirty="0"/>
              <a:t>每个物理节点上创建等同于虚拟机</a:t>
            </a:r>
            <a:r>
              <a:rPr lang="en-US" altLang="zh-CN" dirty="0"/>
              <a:t>CPU</a:t>
            </a:r>
            <a:r>
              <a:rPr lang="zh-CN" altLang="en-US" dirty="0"/>
              <a:t>数目的</a:t>
            </a:r>
            <a:r>
              <a:rPr lang="en-US" altLang="zh-CN" dirty="0"/>
              <a:t>vCPU</a:t>
            </a:r>
            <a:r>
              <a:rPr lang="zh-CN" altLang="en-US" dirty="0"/>
              <a:t>线程</a:t>
            </a:r>
            <a:endParaRPr lang="en-US" altLang="zh-CN" dirty="0"/>
          </a:p>
          <a:p>
            <a:r>
              <a:rPr lang="zh-CN" altLang="en-US" b="1" dirty="0"/>
              <a:t>运行在当前物理节点的</a:t>
            </a:r>
            <a:r>
              <a:rPr lang="en-US" altLang="zh-CN" b="1" dirty="0"/>
              <a:t>vCPU</a:t>
            </a:r>
            <a:r>
              <a:rPr lang="zh-CN" altLang="en-US" b="1" dirty="0"/>
              <a:t>标记为</a:t>
            </a:r>
            <a:r>
              <a:rPr lang="en-US" altLang="zh-CN" b="1" dirty="0"/>
              <a:t>local</a:t>
            </a:r>
            <a:r>
              <a:rPr lang="zh-CN" altLang="en-US" dirty="0"/>
              <a:t>，同前述</a:t>
            </a:r>
            <a:r>
              <a:rPr lang="en-US" altLang="zh-CN" dirty="0"/>
              <a:t>vCPU</a:t>
            </a:r>
            <a:r>
              <a:rPr lang="zh-CN" altLang="en-US" dirty="0"/>
              <a:t>运行流程一致</a:t>
            </a:r>
            <a:endParaRPr lang="en-US" altLang="zh-CN" dirty="0"/>
          </a:p>
          <a:p>
            <a:r>
              <a:rPr lang="zh-CN" altLang="en-US" b="1" dirty="0"/>
              <a:t>运行在远端物理节点的</a:t>
            </a:r>
            <a:r>
              <a:rPr lang="en-US" altLang="zh-CN" b="1" dirty="0"/>
              <a:t>vCPU</a:t>
            </a:r>
            <a:r>
              <a:rPr lang="zh-CN" altLang="en-US" b="1" dirty="0"/>
              <a:t>标记为</a:t>
            </a:r>
            <a:r>
              <a:rPr lang="en-US" altLang="zh-CN" b="1" dirty="0"/>
              <a:t>remote</a:t>
            </a:r>
            <a:r>
              <a:rPr lang="zh-CN" altLang="en-US" dirty="0"/>
              <a:t>，处于睡眠状态，直至虚拟机关机时被销毁</a:t>
            </a:r>
          </a:p>
        </p:txBody>
      </p:sp>
      <p:sp>
        <p:nvSpPr>
          <p:cNvPr id="3" name="标题 2">
            <a:extLst>
              <a:ext uri="{FF2B5EF4-FFF2-40B4-BE49-F238E27FC236}">
                <a16:creationId xmlns:a16="http://schemas.microsoft.com/office/drawing/2014/main" id="{0CA72076-472A-4B51-A3B9-5828788784FF}"/>
              </a:ext>
            </a:extLst>
          </p:cNvPr>
          <p:cNvSpPr>
            <a:spLocks noGrp="1"/>
          </p:cNvSpPr>
          <p:nvPr>
            <p:ph type="title"/>
          </p:nvPr>
        </p:nvSpPr>
        <p:spPr/>
        <p:txBody>
          <a:bodyPr/>
          <a:lstStyle/>
          <a:p>
            <a:r>
              <a:rPr lang="zh-CN" altLang="en-US" dirty="0"/>
              <a:t>分布式</a:t>
            </a:r>
            <a:r>
              <a:rPr lang="en-US" altLang="zh-CN" dirty="0"/>
              <a:t>vCPU</a:t>
            </a:r>
            <a:endParaRPr lang="zh-CN" altLang="en-US" dirty="0"/>
          </a:p>
        </p:txBody>
      </p:sp>
      <p:graphicFrame>
        <p:nvGraphicFramePr>
          <p:cNvPr id="5" name="内容占位符 3">
            <a:extLst>
              <a:ext uri="{FF2B5EF4-FFF2-40B4-BE49-F238E27FC236}">
                <a16:creationId xmlns:a16="http://schemas.microsoft.com/office/drawing/2014/main" id="{181FBA6E-642E-44F8-BF2D-8776A639B8F1}"/>
              </a:ext>
            </a:extLst>
          </p:cNvPr>
          <p:cNvGraphicFramePr>
            <a:graphicFrameLocks/>
          </p:cNvGraphicFramePr>
          <p:nvPr>
            <p:extLst>
              <p:ext uri="{D42A27DB-BD31-4B8C-83A1-F6EECF244321}">
                <p14:modId xmlns:p14="http://schemas.microsoft.com/office/powerpoint/2010/main" val="2445281491"/>
              </p:ext>
            </p:extLst>
          </p:nvPr>
        </p:nvGraphicFramePr>
        <p:xfrm>
          <a:off x="3413957" y="1674281"/>
          <a:ext cx="5130687" cy="5582920"/>
        </p:xfrm>
        <a:graphic>
          <a:graphicData uri="http://schemas.openxmlformats.org/drawingml/2006/table">
            <a:tbl>
              <a:tblPr firstRow="1" bandRow="1">
                <a:tableStyleId>{5C22544A-7EE6-4342-B048-85BDC9FD1C3A}</a:tableStyleId>
              </a:tblPr>
              <a:tblGrid>
                <a:gridCol w="5130687">
                  <a:extLst>
                    <a:ext uri="{9D8B030D-6E8A-4147-A177-3AD203B41FA5}">
                      <a16:colId xmlns:a16="http://schemas.microsoft.com/office/drawing/2014/main" val="3139316931"/>
                    </a:ext>
                  </a:extLst>
                </a:gridCol>
              </a:tblGrid>
              <a:tr h="370840">
                <a:tc>
                  <a:txBody>
                    <a:bodyPr/>
                    <a:lstStyle/>
                    <a:p>
                      <a:r>
                        <a:rPr lang="en-US" altLang="zh-CN" sz="1600" dirty="0" err="1">
                          <a:solidFill>
                            <a:schemeClr val="tx1"/>
                          </a:solidFill>
                          <a:latin typeface="Courier New" panose="02070309020205020404" pitchFamily="49" charset="0"/>
                          <a:cs typeface="Courier New" panose="02070309020205020404" pitchFamily="49" charset="0"/>
                        </a:rPr>
                        <a:t>giantvm-qemu</a:t>
                      </a:r>
                      <a:r>
                        <a:rPr lang="en-US" altLang="zh-CN" sz="1600" dirty="0">
                          <a:solidFill>
                            <a:schemeClr val="tx1"/>
                          </a:solidFill>
                          <a:latin typeface="Courier New" panose="02070309020205020404" pitchFamily="49" charset="0"/>
                          <a:cs typeface="Courier New" panose="02070309020205020404" pitchFamily="49" charset="0"/>
                        </a:rPr>
                        <a:t>/</a:t>
                      </a:r>
                      <a:r>
                        <a:rPr lang="en-US" altLang="zh-CN" sz="1600" dirty="0" err="1">
                          <a:solidFill>
                            <a:schemeClr val="tx1"/>
                          </a:solidFill>
                          <a:latin typeface="Courier New" panose="02070309020205020404" pitchFamily="49" charset="0"/>
                          <a:cs typeface="Courier New" panose="02070309020205020404" pitchFamily="49" charset="0"/>
                        </a:rPr>
                        <a:t>hw</a:t>
                      </a:r>
                      <a:r>
                        <a:rPr lang="en-US" altLang="zh-CN" sz="1600" dirty="0">
                          <a:solidFill>
                            <a:schemeClr val="tx1"/>
                          </a:solidFill>
                          <a:latin typeface="Courier New" panose="02070309020205020404" pitchFamily="49" charset="0"/>
                          <a:cs typeface="Courier New" panose="02070309020205020404" pitchFamily="49" charset="0"/>
                        </a:rPr>
                        <a:t>/i386/</a:t>
                      </a:r>
                      <a:r>
                        <a:rPr lang="en-US" altLang="zh-CN" sz="1600" dirty="0" err="1">
                          <a:solidFill>
                            <a:schemeClr val="tx1"/>
                          </a:solidFill>
                          <a:latin typeface="Courier New" panose="02070309020205020404" pitchFamily="49" charset="0"/>
                          <a:cs typeface="Courier New" panose="02070309020205020404" pitchFamily="49" charset="0"/>
                        </a:rPr>
                        <a:t>pc.c</a:t>
                      </a:r>
                      <a:endParaRPr lang="zh-CN" altLang="en-US" sz="1600" dirty="0">
                        <a:latin typeface="Courier New" panose="02070309020205020404" pitchFamily="49" charset="0"/>
                        <a:cs typeface="Courier New" panose="02070309020205020404" pitchFamily="49"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8906342"/>
                  </a:ext>
                </a:extLst>
              </a:tr>
              <a:tr h="370840">
                <a:tc>
                  <a:txBody>
                    <a:bodyPr/>
                    <a:lstStyle/>
                    <a:p>
                      <a:pPr algn="just">
                        <a:spcAft>
                          <a:spcPts val="0"/>
                        </a:spcAft>
                      </a:pPr>
                      <a:r>
                        <a:rPr lang="en-US" altLang="zh-CN" sz="1400" kern="100" dirty="0">
                          <a:effectLst/>
                          <a:latin typeface="Courier New" panose="02070309020205020404" pitchFamily="49" charset="0"/>
                          <a:ea typeface="宋体" panose="02010600030101010101" pitchFamily="2" charset="-122"/>
                        </a:rPr>
                        <a:t>static void *</a:t>
                      </a:r>
                      <a:r>
                        <a:rPr lang="en-US" altLang="zh-CN" sz="1400" kern="100" dirty="0" err="1">
                          <a:effectLst/>
                          <a:latin typeface="Courier New" panose="02070309020205020404" pitchFamily="49" charset="0"/>
                          <a:ea typeface="宋体" panose="02010600030101010101" pitchFamily="2" charset="-122"/>
                        </a:rPr>
                        <a:t>qemu_kvm_cpu_thread_fn</a:t>
                      </a:r>
                      <a:r>
                        <a:rPr lang="en-US" altLang="zh-CN" sz="1400" kern="100" dirty="0">
                          <a:effectLst/>
                          <a:latin typeface="Courier New" panose="02070309020205020404" pitchFamily="49" charset="0"/>
                          <a:ea typeface="宋体" panose="02010600030101010101" pitchFamily="2" charset="-122"/>
                        </a:rPr>
                        <a:t>(void *</a:t>
                      </a:r>
                      <a:r>
                        <a:rPr lang="en-US" altLang="zh-CN" sz="1400" kern="100" dirty="0" err="1">
                          <a:effectLst/>
                          <a:latin typeface="Courier New" panose="02070309020205020404" pitchFamily="49" charset="0"/>
                          <a:ea typeface="宋体" panose="02010600030101010101" pitchFamily="2" charset="-122"/>
                        </a:rPr>
                        <a:t>arg</a:t>
                      </a:r>
                      <a:r>
                        <a:rPr lang="en-US" altLang="zh-CN" sz="1400" kern="100" dirty="0">
                          <a:effectLst/>
                          <a:latin typeface="Courier New" panose="02070309020205020404" pitchFamily="49"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algn="just">
                        <a:spcAft>
                          <a:spcPts val="0"/>
                        </a:spcAft>
                      </a:pPr>
                      <a:r>
                        <a:rPr lang="en-US" altLang="zh-CN" sz="1400" kern="100" dirty="0">
                          <a:effectLst/>
                          <a:latin typeface="Courier New" panose="02070309020205020404" pitchFamily="49"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28600" algn="just">
                        <a:spcAft>
                          <a:spcPts val="0"/>
                        </a:spcAft>
                      </a:pPr>
                      <a:r>
                        <a:rPr lang="en-US" altLang="zh-CN" sz="1400" kern="100" dirty="0">
                          <a:effectLst/>
                          <a:latin typeface="Courier New" panose="02070309020205020404" pitchFamily="49" charset="0"/>
                          <a:ea typeface="宋体" panose="02010600030101010101" pitchFamily="2" charset="-122"/>
                        </a:rPr>
                        <a:t>if (</a:t>
                      </a:r>
                      <a:r>
                        <a:rPr lang="en-US" altLang="zh-CN" sz="1400" b="1" kern="100" dirty="0" err="1">
                          <a:effectLst/>
                          <a:latin typeface="Courier New" panose="02070309020205020404" pitchFamily="49" charset="0"/>
                          <a:ea typeface="宋体" panose="02010600030101010101" pitchFamily="2" charset="-122"/>
                        </a:rPr>
                        <a:t>cpu</a:t>
                      </a:r>
                      <a:r>
                        <a:rPr lang="en-US" altLang="zh-CN" sz="1400" b="1" kern="100" dirty="0">
                          <a:effectLst/>
                          <a:latin typeface="Courier New" panose="02070309020205020404" pitchFamily="49" charset="0"/>
                          <a:ea typeface="宋体" panose="02010600030101010101" pitchFamily="2" charset="-122"/>
                        </a:rPr>
                        <a:t>-&gt;local</a:t>
                      </a:r>
                      <a:r>
                        <a:rPr lang="en-US" altLang="zh-CN" sz="1400" kern="100" dirty="0">
                          <a:effectLst/>
                          <a:latin typeface="Courier New" panose="02070309020205020404" pitchFamily="49"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457200" algn="just">
                        <a:spcAft>
                          <a:spcPts val="0"/>
                        </a:spcAft>
                      </a:pPr>
                      <a:r>
                        <a:rPr lang="en-US" altLang="zh-CN" sz="1400" kern="100" dirty="0">
                          <a:effectLst/>
                          <a:latin typeface="Courier New" panose="02070309020205020404" pitchFamily="49" charset="0"/>
                          <a:ea typeface="宋体" panose="02010600030101010101" pitchFamily="2" charset="-122"/>
                        </a:rPr>
                        <a:t>do {</a:t>
                      </a:r>
                      <a:endParaRPr lang="zh-CN" altLang="zh-CN" sz="1800" kern="100" dirty="0">
                        <a:effectLst/>
                        <a:latin typeface="Times New Roman" panose="02020603050405020304" pitchFamily="18" charset="0"/>
                        <a:ea typeface="宋体" panose="02010600030101010101" pitchFamily="2" charset="-122"/>
                      </a:endParaRPr>
                    </a:p>
                    <a:p>
                      <a:pPr indent="685800" algn="just">
                        <a:spcAft>
                          <a:spcPts val="0"/>
                        </a:spcAft>
                      </a:pPr>
                      <a:r>
                        <a:rPr lang="en-US" altLang="zh-CN" sz="1400" kern="100" dirty="0">
                          <a:effectLst/>
                          <a:latin typeface="Courier New" panose="02070309020205020404" pitchFamily="49" charset="0"/>
                          <a:ea typeface="宋体" panose="02010600030101010101" pitchFamily="2" charset="-122"/>
                        </a:rPr>
                        <a:t>if (</a:t>
                      </a:r>
                      <a:r>
                        <a:rPr lang="en-US" altLang="zh-CN" sz="1400" b="1" kern="100" dirty="0" err="1">
                          <a:effectLst/>
                          <a:latin typeface="Courier New" panose="02070309020205020404" pitchFamily="49" charset="0"/>
                          <a:ea typeface="宋体" panose="02010600030101010101" pitchFamily="2" charset="-122"/>
                        </a:rPr>
                        <a:t>cpu_can_run</a:t>
                      </a:r>
                      <a:r>
                        <a:rPr lang="en-US" altLang="zh-CN" sz="1400" b="1" kern="100" dirty="0">
                          <a:effectLst/>
                          <a:latin typeface="Courier New" panose="02070309020205020404" pitchFamily="49" charset="0"/>
                          <a:ea typeface="宋体" panose="02010600030101010101" pitchFamily="2" charset="-122"/>
                        </a:rPr>
                        <a:t>(</a:t>
                      </a:r>
                      <a:r>
                        <a:rPr lang="en-US" altLang="zh-CN" sz="1400" b="1" kern="100" dirty="0" err="1">
                          <a:effectLst/>
                          <a:latin typeface="Courier New" panose="02070309020205020404" pitchFamily="49" charset="0"/>
                          <a:ea typeface="宋体" panose="02010600030101010101" pitchFamily="2" charset="-122"/>
                        </a:rPr>
                        <a:t>cpu</a:t>
                      </a:r>
                      <a:r>
                        <a:rPr lang="en-US" altLang="zh-CN" sz="1400" b="1" kern="100" dirty="0">
                          <a:effectLst/>
                          <a:latin typeface="Courier New" panose="02070309020205020404" pitchFamily="49" charset="0"/>
                          <a:ea typeface="宋体" panose="02010600030101010101" pitchFamily="2" charset="-122"/>
                        </a:rPr>
                        <a:t>)</a:t>
                      </a:r>
                      <a:r>
                        <a:rPr lang="en-US" altLang="zh-CN" sz="1400" kern="100" dirty="0">
                          <a:effectLst/>
                          <a:latin typeface="Courier New" panose="02070309020205020404" pitchFamily="49"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914400" algn="just">
                        <a:spcAft>
                          <a:spcPts val="0"/>
                        </a:spcAft>
                      </a:pPr>
                      <a:r>
                        <a:rPr lang="en-US" altLang="zh-CN" sz="1400" kern="100" dirty="0">
                          <a:effectLst/>
                          <a:latin typeface="Courier New" panose="02070309020205020404" pitchFamily="49" charset="0"/>
                          <a:ea typeface="宋体" panose="02010600030101010101" pitchFamily="2" charset="-122"/>
                        </a:rPr>
                        <a:t>r = </a:t>
                      </a:r>
                      <a:r>
                        <a:rPr lang="en-US" altLang="zh-CN" sz="1400" b="1" kern="100" dirty="0" err="1">
                          <a:effectLst/>
                          <a:latin typeface="Courier New" panose="02070309020205020404" pitchFamily="49" charset="0"/>
                          <a:ea typeface="宋体" panose="02010600030101010101" pitchFamily="2" charset="-122"/>
                        </a:rPr>
                        <a:t>kvm_cpu_exec</a:t>
                      </a:r>
                      <a:r>
                        <a:rPr lang="en-US" altLang="zh-CN" sz="1400" b="1" kern="100" dirty="0">
                          <a:effectLst/>
                          <a:latin typeface="Courier New" panose="02070309020205020404" pitchFamily="49" charset="0"/>
                          <a:ea typeface="宋体" panose="02010600030101010101" pitchFamily="2" charset="-122"/>
                        </a:rPr>
                        <a:t>(</a:t>
                      </a:r>
                      <a:r>
                        <a:rPr lang="en-US" altLang="zh-CN" sz="1400" b="1" kern="100" dirty="0" err="1">
                          <a:effectLst/>
                          <a:latin typeface="Courier New" panose="02070309020205020404" pitchFamily="49" charset="0"/>
                          <a:ea typeface="宋体" panose="02010600030101010101" pitchFamily="2" charset="-122"/>
                        </a:rPr>
                        <a:t>cpu</a:t>
                      </a:r>
                      <a:r>
                        <a:rPr lang="en-US" altLang="zh-CN" sz="1400" b="1" kern="100" dirty="0">
                          <a:effectLst/>
                          <a:latin typeface="Courier New" panose="02070309020205020404" pitchFamily="49" charset="0"/>
                          <a:ea typeface="宋体" panose="02010600030101010101" pitchFamily="2" charset="-122"/>
                        </a:rPr>
                        <a:t>)</a:t>
                      </a:r>
                      <a:r>
                        <a:rPr lang="en-US" altLang="zh-CN" sz="1400" kern="100" dirty="0">
                          <a:effectLst/>
                          <a:latin typeface="Courier New" panose="02070309020205020404" pitchFamily="49"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457200" algn="just">
                        <a:spcAft>
                          <a:spcPts val="0"/>
                        </a:spcAft>
                      </a:pPr>
                      <a:r>
                        <a:rPr lang="en-US" altLang="zh-CN" sz="1400" kern="100" dirty="0">
                          <a:effectLst/>
                          <a:latin typeface="Courier New" panose="02070309020205020404" pitchFamily="49"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457200" algn="just">
                        <a:spcAft>
                          <a:spcPts val="0"/>
                        </a:spcAft>
                      </a:pPr>
                      <a:r>
                        <a:rPr lang="en-US" altLang="zh-CN" sz="1400" kern="100" dirty="0">
                          <a:effectLst/>
                          <a:latin typeface="Courier New" panose="02070309020205020404" pitchFamily="49"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457200" algn="just">
                        <a:spcAft>
                          <a:spcPts val="0"/>
                        </a:spcAft>
                      </a:pPr>
                      <a:r>
                        <a:rPr lang="en-US" altLang="zh-CN" sz="1400" kern="100" dirty="0">
                          <a:effectLst/>
                          <a:latin typeface="Courier New" panose="02070309020205020404" pitchFamily="49" charset="0"/>
                          <a:ea typeface="宋体" panose="02010600030101010101" pitchFamily="2" charset="-122"/>
                        </a:rPr>
                        <a:t>} while (!</a:t>
                      </a:r>
                      <a:r>
                        <a:rPr lang="en-US" altLang="zh-CN" sz="1400" kern="100" dirty="0" err="1">
                          <a:effectLst/>
                          <a:latin typeface="Courier New" panose="02070309020205020404" pitchFamily="49" charset="0"/>
                          <a:ea typeface="宋体" panose="02010600030101010101" pitchFamily="2" charset="-122"/>
                        </a:rPr>
                        <a:t>cpu</a:t>
                      </a:r>
                      <a:r>
                        <a:rPr lang="en-US" altLang="zh-CN" sz="1400" kern="100" dirty="0">
                          <a:effectLst/>
                          <a:latin typeface="Courier New" panose="02070309020205020404" pitchFamily="49" charset="0"/>
                          <a:ea typeface="宋体" panose="02010600030101010101" pitchFamily="2" charset="-122"/>
                        </a:rPr>
                        <a:t>-&gt;unplug || </a:t>
                      </a:r>
                      <a:r>
                        <a:rPr lang="en-US" altLang="zh-CN" sz="1400" kern="100" dirty="0" err="1">
                          <a:effectLst/>
                          <a:latin typeface="Courier New" panose="02070309020205020404" pitchFamily="49" charset="0"/>
                          <a:ea typeface="宋体" panose="02010600030101010101" pitchFamily="2" charset="-122"/>
                        </a:rPr>
                        <a:t>cpu_can_run</a:t>
                      </a:r>
                      <a:r>
                        <a:rPr lang="en-US" altLang="zh-CN" sz="1400" kern="100" dirty="0">
                          <a:effectLst/>
                          <a:latin typeface="Courier New" panose="02070309020205020404" pitchFamily="49" charset="0"/>
                          <a:ea typeface="宋体" panose="02010600030101010101" pitchFamily="2" charset="-122"/>
                        </a:rPr>
                        <a:t>(</a:t>
                      </a:r>
                      <a:r>
                        <a:rPr lang="en-US" altLang="zh-CN" sz="1400" kern="100" dirty="0" err="1">
                          <a:effectLst/>
                          <a:latin typeface="Courier New" panose="02070309020205020404" pitchFamily="49" charset="0"/>
                          <a:ea typeface="宋体" panose="02010600030101010101" pitchFamily="2" charset="-122"/>
                        </a:rPr>
                        <a:t>cpu</a:t>
                      </a:r>
                      <a:r>
                        <a:rPr lang="en-US" altLang="zh-CN" sz="1400" kern="100" dirty="0">
                          <a:effectLst/>
                          <a:latin typeface="Courier New" panose="02070309020205020404" pitchFamily="49"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28600" algn="just">
                        <a:spcAft>
                          <a:spcPts val="0"/>
                        </a:spcAft>
                      </a:pPr>
                      <a:r>
                        <a:rPr lang="en-US" altLang="zh-CN" sz="1400" kern="100" dirty="0">
                          <a:effectLst/>
                          <a:latin typeface="Courier New" panose="02070309020205020404" pitchFamily="49" charset="0"/>
                          <a:ea typeface="宋体" panose="02010600030101010101" pitchFamily="2" charset="-122"/>
                        </a:rPr>
                        <a:t>} else {</a:t>
                      </a:r>
                      <a:endParaRPr lang="zh-CN" altLang="zh-CN" sz="1800" kern="100" dirty="0">
                        <a:effectLst/>
                        <a:latin typeface="Times New Roman" panose="02020603050405020304" pitchFamily="18" charset="0"/>
                        <a:ea typeface="宋体" panose="02010600030101010101" pitchFamily="2" charset="-122"/>
                      </a:endParaRPr>
                    </a:p>
                    <a:p>
                      <a:pPr indent="457200" algn="just">
                        <a:spcAft>
                          <a:spcPts val="0"/>
                        </a:spcAft>
                      </a:pPr>
                      <a:r>
                        <a:rPr lang="en-US" altLang="zh-CN" sz="1400" kern="100" dirty="0">
                          <a:effectLst/>
                          <a:latin typeface="Courier New" panose="02070309020205020404" pitchFamily="49" charset="0"/>
                          <a:ea typeface="宋体" panose="02010600030101010101" pitchFamily="2" charset="-122"/>
                        </a:rPr>
                        <a:t>while (1) {</a:t>
                      </a:r>
                      <a:endParaRPr lang="zh-CN" altLang="zh-CN" sz="1800" kern="100" dirty="0">
                        <a:effectLst/>
                        <a:latin typeface="Times New Roman" panose="02020603050405020304" pitchFamily="18" charset="0"/>
                        <a:ea typeface="宋体" panose="02010600030101010101" pitchFamily="2" charset="-122"/>
                      </a:endParaRPr>
                    </a:p>
                    <a:p>
                      <a:pPr indent="688340" algn="just">
                        <a:spcAft>
                          <a:spcPts val="0"/>
                        </a:spcAft>
                      </a:pPr>
                      <a:r>
                        <a:rPr lang="en-US" altLang="zh-CN" sz="1400" b="1" kern="100" dirty="0" err="1">
                          <a:effectLst/>
                          <a:latin typeface="Courier New" panose="02070309020205020404" pitchFamily="49" charset="0"/>
                          <a:ea typeface="宋体" panose="02010600030101010101" pitchFamily="2" charset="-122"/>
                        </a:rPr>
                        <a:t>qemu_cond_wait</a:t>
                      </a:r>
                      <a:r>
                        <a:rPr lang="en-US" altLang="zh-CN" sz="1400" b="1" kern="100" dirty="0">
                          <a:effectLst/>
                          <a:latin typeface="Courier New" panose="02070309020205020404" pitchFamily="49" charset="0"/>
                          <a:ea typeface="宋体" panose="02010600030101010101" pitchFamily="2" charset="-122"/>
                        </a:rPr>
                        <a:t>(&amp;</a:t>
                      </a:r>
                      <a:r>
                        <a:rPr lang="en-US" altLang="zh-CN" sz="1400" b="1" kern="100" dirty="0" err="1">
                          <a:effectLst/>
                          <a:latin typeface="Courier New" panose="02070309020205020404" pitchFamily="49" charset="0"/>
                          <a:ea typeface="宋体" panose="02010600030101010101" pitchFamily="2" charset="-122"/>
                        </a:rPr>
                        <a:t>qemu_remote_cpu_cond</a:t>
                      </a:r>
                      <a:r>
                        <a:rPr lang="en-US" altLang="zh-CN" sz="1400" b="1" kern="100" dirty="0">
                          <a:effectLst/>
                          <a:latin typeface="Courier New" panose="02070309020205020404" pitchFamily="49" charset="0"/>
                          <a:ea typeface="宋体" panose="02010600030101010101" pitchFamily="2" charset="-122"/>
                        </a:rPr>
                        <a:t>,</a:t>
                      </a:r>
                    </a:p>
                    <a:p>
                      <a:pPr indent="688340" algn="just">
                        <a:spcAft>
                          <a:spcPts val="0"/>
                        </a:spcAft>
                      </a:pPr>
                      <a:r>
                        <a:rPr lang="en-US" altLang="zh-CN" sz="1400" b="1" kern="100" dirty="0">
                          <a:effectLst/>
                          <a:latin typeface="Courier New" panose="02070309020205020404" pitchFamily="49" charset="0"/>
                          <a:ea typeface="宋体" panose="02010600030101010101" pitchFamily="2" charset="-122"/>
                        </a:rPr>
                        <a:t>               &amp;</a:t>
                      </a:r>
                      <a:r>
                        <a:rPr lang="en-US" altLang="zh-CN" sz="1400" b="1" kern="100" dirty="0" err="1">
                          <a:effectLst/>
                          <a:latin typeface="Courier New" panose="02070309020205020404" pitchFamily="49" charset="0"/>
                          <a:ea typeface="宋体" panose="02010600030101010101" pitchFamily="2" charset="-122"/>
                        </a:rPr>
                        <a:t>qemu_remote_mutex</a:t>
                      </a:r>
                      <a:r>
                        <a:rPr lang="en-US" altLang="zh-CN" sz="1400" b="1" kern="100" dirty="0">
                          <a:effectLst/>
                          <a:latin typeface="Courier New" panose="02070309020205020404" pitchFamily="49" charset="0"/>
                          <a:ea typeface="宋体" panose="02010600030101010101" pitchFamily="2" charset="-122"/>
                        </a:rPr>
                        <a:t>)</a:t>
                      </a:r>
                      <a:r>
                        <a:rPr lang="en-US" altLang="zh-CN" sz="1400" kern="100" dirty="0">
                          <a:effectLst/>
                          <a:latin typeface="Courier New" panose="02070309020205020404" pitchFamily="49"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685800" algn="just">
                        <a:spcAft>
                          <a:spcPts val="0"/>
                        </a:spcAft>
                      </a:pPr>
                      <a:r>
                        <a:rPr lang="en-US" altLang="zh-CN" sz="1400" kern="100" dirty="0" err="1">
                          <a:effectLst/>
                          <a:latin typeface="Courier New" panose="02070309020205020404" pitchFamily="49" charset="0"/>
                          <a:ea typeface="宋体" panose="02010600030101010101" pitchFamily="2" charset="-122"/>
                        </a:rPr>
                        <a:t>wait_remote_cpu_count</a:t>
                      </a:r>
                      <a:r>
                        <a:rPr lang="en-US" altLang="zh-CN" sz="1400" kern="100" dirty="0">
                          <a:effectLst/>
                          <a:latin typeface="Courier New" panose="02070309020205020404" pitchFamily="49"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457200" algn="just">
                        <a:spcAft>
                          <a:spcPts val="0"/>
                        </a:spcAft>
                      </a:pPr>
                      <a:r>
                        <a:rPr lang="en-US" altLang="zh-CN" sz="1400" kern="100" dirty="0">
                          <a:effectLst/>
                          <a:latin typeface="Courier New" panose="02070309020205020404" pitchFamily="49" charset="0"/>
                          <a:ea typeface="宋体" panose="02010600030101010101" pitchFamily="2" charset="-122"/>
                        </a:rPr>
                        <a:t>    if (</a:t>
                      </a:r>
                      <a:r>
                        <a:rPr lang="en-US" altLang="zh-CN" sz="1400" kern="100" dirty="0" err="1">
                          <a:effectLst/>
                          <a:latin typeface="Courier New" panose="02070309020205020404" pitchFamily="49" charset="0"/>
                          <a:ea typeface="宋体" panose="02010600030101010101" pitchFamily="2" charset="-122"/>
                        </a:rPr>
                        <a:t>qemu_shutdown_requested_get</a:t>
                      </a:r>
                      <a:r>
                        <a:rPr lang="en-US" altLang="zh-CN" sz="1400" kern="100" dirty="0">
                          <a:effectLst/>
                          <a:latin typeface="Courier New" panose="02070309020205020404" pitchFamily="49"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914400" algn="just">
                        <a:spcAft>
                          <a:spcPts val="0"/>
                        </a:spcAft>
                      </a:pPr>
                      <a:r>
                        <a:rPr lang="en-US" altLang="zh-CN" sz="1400" kern="100" dirty="0" err="1">
                          <a:effectLst/>
                          <a:latin typeface="Courier New" panose="02070309020205020404" pitchFamily="49" charset="0"/>
                          <a:ea typeface="宋体" panose="02010600030101010101" pitchFamily="2" charset="-122"/>
                        </a:rPr>
                        <a:t>cpu</a:t>
                      </a:r>
                      <a:r>
                        <a:rPr lang="en-US" altLang="zh-CN" sz="1400" kern="100" dirty="0">
                          <a:effectLst/>
                          <a:latin typeface="Courier New" panose="02070309020205020404" pitchFamily="49" charset="0"/>
                          <a:ea typeface="宋体" panose="02010600030101010101" pitchFamily="2" charset="-122"/>
                        </a:rPr>
                        <a:t>-&gt;stopped = true;</a:t>
                      </a:r>
                      <a:endParaRPr lang="zh-CN" altLang="zh-CN" sz="1800" kern="100" dirty="0">
                        <a:effectLst/>
                        <a:latin typeface="Times New Roman" panose="02020603050405020304" pitchFamily="18" charset="0"/>
                        <a:ea typeface="宋体" panose="02010600030101010101" pitchFamily="2" charset="-122"/>
                      </a:endParaRPr>
                    </a:p>
                    <a:p>
                      <a:pPr indent="914400" algn="just">
                        <a:spcAft>
                          <a:spcPts val="0"/>
                        </a:spcAft>
                      </a:pPr>
                      <a:r>
                        <a:rPr lang="en-US" altLang="zh-CN" sz="1400" kern="100" dirty="0">
                          <a:effectLst/>
                          <a:latin typeface="Courier New" panose="02070309020205020404" pitchFamily="49" charset="0"/>
                          <a:ea typeface="宋体" panose="02010600030101010101" pitchFamily="2" charset="-122"/>
                        </a:rPr>
                        <a:t>break;</a:t>
                      </a:r>
                      <a:endParaRPr lang="zh-CN" altLang="zh-CN" sz="1800" kern="100" dirty="0">
                        <a:effectLst/>
                        <a:latin typeface="Times New Roman" panose="02020603050405020304" pitchFamily="18" charset="0"/>
                        <a:ea typeface="宋体" panose="02010600030101010101" pitchFamily="2" charset="-122"/>
                      </a:endParaRPr>
                    </a:p>
                    <a:p>
                      <a:pPr indent="457200" algn="just">
                        <a:spcAft>
                          <a:spcPts val="0"/>
                        </a:spcAft>
                      </a:pPr>
                      <a:r>
                        <a:rPr lang="en-US" altLang="zh-CN" sz="1400" kern="100" dirty="0">
                          <a:effectLst/>
                          <a:latin typeface="Courier New" panose="02070309020205020404" pitchFamily="49"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457200" algn="just">
                        <a:spcAft>
                          <a:spcPts val="0"/>
                        </a:spcAft>
                      </a:pPr>
                      <a:r>
                        <a:rPr lang="en-US" altLang="zh-CN" sz="1400" kern="100" dirty="0">
                          <a:effectLst/>
                          <a:latin typeface="Courier New" panose="02070309020205020404" pitchFamily="49" charset="0"/>
                          <a:ea typeface="宋体" panose="02010600030101010101" pitchFamily="2" charset="-122"/>
                        </a:rPr>
                        <a:t>    if (</a:t>
                      </a:r>
                      <a:r>
                        <a:rPr lang="en-US" altLang="zh-CN" sz="1400" kern="100" dirty="0" err="1">
                          <a:effectLst/>
                          <a:latin typeface="Courier New" panose="02070309020205020404" pitchFamily="49" charset="0"/>
                          <a:ea typeface="宋体" panose="02010600030101010101" pitchFamily="2" charset="-122"/>
                        </a:rPr>
                        <a:t>qemu_reset_requested_get</a:t>
                      </a:r>
                      <a:r>
                        <a:rPr lang="en-US" altLang="zh-CN" sz="1400" kern="100" dirty="0">
                          <a:effectLst/>
                          <a:latin typeface="Courier New" panose="02070309020205020404" pitchFamily="49"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914400" algn="just">
                        <a:spcAft>
                          <a:spcPts val="0"/>
                        </a:spcAft>
                      </a:pPr>
                      <a:r>
                        <a:rPr lang="en-US" altLang="zh-CN" sz="1400" kern="100" dirty="0" err="1">
                          <a:effectLst/>
                          <a:latin typeface="Courier New" panose="02070309020205020404" pitchFamily="49" charset="0"/>
                          <a:ea typeface="宋体" panose="02010600030101010101" pitchFamily="2" charset="-122"/>
                        </a:rPr>
                        <a:t>cpu</a:t>
                      </a:r>
                      <a:r>
                        <a:rPr lang="en-US" altLang="zh-CN" sz="1400" kern="100" dirty="0">
                          <a:effectLst/>
                          <a:latin typeface="Courier New" panose="02070309020205020404" pitchFamily="49" charset="0"/>
                          <a:ea typeface="宋体" panose="02010600030101010101" pitchFamily="2" charset="-122"/>
                        </a:rPr>
                        <a:t>-&gt;stopped = true;</a:t>
                      </a:r>
                      <a:endParaRPr lang="zh-CN" altLang="zh-CN" sz="1800" kern="100" dirty="0">
                        <a:effectLst/>
                        <a:latin typeface="Times New Roman" panose="02020603050405020304" pitchFamily="18" charset="0"/>
                        <a:ea typeface="宋体" panose="02010600030101010101" pitchFamily="2" charset="-122"/>
                      </a:endParaRPr>
                    </a:p>
                    <a:p>
                      <a:pPr indent="457200" algn="just">
                        <a:spcAft>
                          <a:spcPts val="0"/>
                        </a:spcAft>
                      </a:pPr>
                      <a:r>
                        <a:rPr lang="en-US" altLang="zh-CN" sz="1400" kern="100" dirty="0">
                          <a:effectLst/>
                          <a:latin typeface="Courier New" panose="02070309020205020404" pitchFamily="49"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457200" algn="just">
                        <a:spcAft>
                          <a:spcPts val="0"/>
                        </a:spcAft>
                      </a:pPr>
                      <a:r>
                        <a:rPr lang="en-US" altLang="zh-CN" sz="1400" kern="100" dirty="0">
                          <a:effectLst/>
                          <a:latin typeface="Courier New" panose="02070309020205020404" pitchFamily="49"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28600" algn="just">
                        <a:spcAft>
                          <a:spcPts val="0"/>
                        </a:spcAft>
                      </a:pPr>
                      <a:r>
                        <a:rPr lang="en-US" altLang="zh-CN" sz="1400" kern="100" dirty="0">
                          <a:effectLst/>
                          <a:latin typeface="Courier New" panose="02070309020205020404" pitchFamily="49"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r>
                        <a:rPr lang="en-US" altLang="zh-CN" sz="1400" kern="100" dirty="0">
                          <a:effectLst/>
                          <a:latin typeface="Courier New" panose="02070309020205020404" pitchFamily="49" charset="0"/>
                          <a:ea typeface="宋体" panose="02010600030101010101" pitchFamily="2" charset="-122"/>
                        </a:rPr>
                        <a:t>}</a:t>
                      </a:r>
                      <a:endParaRPr lang="zh-CN" altLang="en-US" sz="1400" dirty="0">
                        <a:solidFill>
                          <a:schemeClr val="tx1"/>
                        </a:solidFill>
                        <a:latin typeface="Courier New" panose="02070309020205020404" pitchFamily="49" charset="0"/>
                        <a:cs typeface="Courier New" panose="02070309020205020404" pitchFamily="49"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24197603"/>
                  </a:ext>
                </a:extLst>
              </a:tr>
            </a:tbl>
          </a:graphicData>
        </a:graphic>
      </p:graphicFrame>
    </p:spTree>
    <p:extLst>
      <p:ext uri="{BB962C8B-B14F-4D97-AF65-F5344CB8AC3E}">
        <p14:creationId xmlns:p14="http://schemas.microsoft.com/office/powerpoint/2010/main" val="1940651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AA256ED-63F6-434B-B8FC-1E2A8E57EBC8}"/>
              </a:ext>
            </a:extLst>
          </p:cNvPr>
          <p:cNvSpPr>
            <a:spLocks noGrp="1"/>
          </p:cNvSpPr>
          <p:nvPr>
            <p:ph sz="quarter" idx="10"/>
          </p:nvPr>
        </p:nvSpPr>
        <p:spPr>
          <a:xfrm>
            <a:off x="494026" y="1685678"/>
            <a:ext cx="3947345" cy="4630598"/>
          </a:xfrm>
        </p:spPr>
        <p:txBody>
          <a:bodyPr>
            <a:normAutofit fontScale="85000" lnSpcReduction="10000"/>
          </a:bodyPr>
          <a:lstStyle/>
          <a:p>
            <a:r>
              <a:rPr lang="zh-CN" altLang="en-US" dirty="0"/>
              <a:t>以下场景需要进行跨节点中断转发</a:t>
            </a:r>
            <a:endParaRPr lang="en-US" altLang="zh-CN" dirty="0"/>
          </a:p>
          <a:p>
            <a:pPr lvl="1"/>
            <a:r>
              <a:rPr lang="zh-CN" altLang="en-US" dirty="0"/>
              <a:t>位于物理机</a:t>
            </a:r>
            <a:r>
              <a:rPr lang="en-US" altLang="zh-CN" dirty="0"/>
              <a:t>0</a:t>
            </a:r>
            <a:r>
              <a:rPr lang="zh-CN" altLang="en-US" dirty="0"/>
              <a:t>上的</a:t>
            </a:r>
            <a:r>
              <a:rPr lang="en-US" altLang="zh-CN" dirty="0"/>
              <a:t>vCPU 0</a:t>
            </a:r>
            <a:r>
              <a:rPr lang="zh-CN" altLang="en-US" dirty="0"/>
              <a:t>需要发送给位于物理机</a:t>
            </a:r>
            <a:r>
              <a:rPr lang="en-US" altLang="zh-CN" dirty="0"/>
              <a:t>1</a:t>
            </a:r>
            <a:r>
              <a:rPr lang="zh-CN" altLang="en-US" dirty="0"/>
              <a:t>上的</a:t>
            </a:r>
            <a:r>
              <a:rPr lang="en-US" altLang="zh-CN" dirty="0"/>
              <a:t>vCPU 1</a:t>
            </a:r>
            <a:r>
              <a:rPr lang="zh-CN" altLang="en-US" dirty="0"/>
              <a:t>发送一个</a:t>
            </a:r>
            <a:r>
              <a:rPr lang="en-US" altLang="zh-CN" dirty="0"/>
              <a:t>IPI</a:t>
            </a:r>
          </a:p>
          <a:p>
            <a:pPr lvl="1"/>
            <a:r>
              <a:rPr lang="zh-CN" altLang="en-US" dirty="0"/>
              <a:t>挂载在物理机</a:t>
            </a:r>
            <a:r>
              <a:rPr lang="en-US" altLang="zh-CN" dirty="0"/>
              <a:t>0</a:t>
            </a:r>
            <a:r>
              <a:rPr lang="zh-CN" altLang="en-US" dirty="0"/>
              <a:t>的</a:t>
            </a:r>
            <a:r>
              <a:rPr lang="en-US" altLang="zh-CN" dirty="0"/>
              <a:t>I/O</a:t>
            </a:r>
            <a:r>
              <a:rPr lang="zh-CN" altLang="en-US" dirty="0"/>
              <a:t>设备需要将中断发送给位于物理机</a:t>
            </a:r>
            <a:r>
              <a:rPr lang="en-US" altLang="zh-CN" dirty="0"/>
              <a:t>1 </a:t>
            </a:r>
            <a:r>
              <a:rPr lang="zh-CN" altLang="en-US" dirty="0"/>
              <a:t>的</a:t>
            </a:r>
            <a:r>
              <a:rPr lang="en-US" altLang="zh-CN" dirty="0"/>
              <a:t>vCPU</a:t>
            </a:r>
            <a:r>
              <a:rPr lang="zh-CN" altLang="en-US" dirty="0"/>
              <a:t>时</a:t>
            </a:r>
            <a:endParaRPr lang="en-US" altLang="zh-CN" dirty="0"/>
          </a:p>
          <a:p>
            <a:r>
              <a:rPr lang="zh-CN" altLang="en-US" dirty="0"/>
              <a:t>解决方案</a:t>
            </a:r>
            <a:endParaRPr lang="en-US" altLang="zh-CN" dirty="0"/>
          </a:p>
          <a:p>
            <a:pPr lvl="1"/>
            <a:r>
              <a:rPr lang="zh-CN" altLang="en-US" dirty="0"/>
              <a:t>在当前节点与目标物理节点间</a:t>
            </a:r>
            <a:r>
              <a:rPr lang="zh-CN" altLang="en-US" b="1" dirty="0"/>
              <a:t>预先建立网络连接</a:t>
            </a:r>
            <a:endParaRPr lang="en-US" altLang="zh-CN" b="1" dirty="0"/>
          </a:p>
          <a:p>
            <a:pPr lvl="1"/>
            <a:r>
              <a:rPr lang="zh-CN" altLang="en-US" dirty="0"/>
              <a:t>当虚拟中断控制器根据中断目的</a:t>
            </a:r>
            <a:r>
              <a:rPr lang="en-US" altLang="zh-CN" dirty="0"/>
              <a:t>CPU</a:t>
            </a:r>
            <a:r>
              <a:rPr lang="zh-CN" altLang="en-US" dirty="0"/>
              <a:t>标识符识别出发送给远程</a:t>
            </a:r>
            <a:r>
              <a:rPr lang="en-US" altLang="zh-CN" dirty="0"/>
              <a:t>vCPU</a:t>
            </a:r>
            <a:r>
              <a:rPr lang="zh-CN" altLang="en-US" dirty="0"/>
              <a:t>的中断时，</a:t>
            </a:r>
            <a:r>
              <a:rPr lang="zh-CN" altLang="en-US" b="1" dirty="0"/>
              <a:t>根据中断类型进行转发，再由目的节点调用中断控制器的回调函数</a:t>
            </a:r>
            <a:r>
              <a:rPr lang="zh-CN" altLang="en-US" dirty="0"/>
              <a:t>进行中断注入</a:t>
            </a:r>
            <a:endParaRPr lang="en-US" altLang="zh-CN" dirty="0"/>
          </a:p>
        </p:txBody>
      </p:sp>
      <p:sp>
        <p:nvSpPr>
          <p:cNvPr id="3" name="标题 2">
            <a:extLst>
              <a:ext uri="{FF2B5EF4-FFF2-40B4-BE49-F238E27FC236}">
                <a16:creationId xmlns:a16="http://schemas.microsoft.com/office/drawing/2014/main" id="{D3D77BAC-5243-4EB7-A519-1A475DD1FC4E}"/>
              </a:ext>
            </a:extLst>
          </p:cNvPr>
          <p:cNvSpPr>
            <a:spLocks noGrp="1"/>
          </p:cNvSpPr>
          <p:nvPr>
            <p:ph type="title"/>
          </p:nvPr>
        </p:nvSpPr>
        <p:spPr/>
        <p:txBody>
          <a:bodyPr/>
          <a:lstStyle/>
          <a:p>
            <a:r>
              <a:rPr lang="zh-CN" altLang="en-US" dirty="0"/>
              <a:t>跨节点中断转发</a:t>
            </a:r>
          </a:p>
        </p:txBody>
      </p:sp>
      <p:pic>
        <p:nvPicPr>
          <p:cNvPr id="5" name="图片 4">
            <a:extLst>
              <a:ext uri="{FF2B5EF4-FFF2-40B4-BE49-F238E27FC236}">
                <a16:creationId xmlns:a16="http://schemas.microsoft.com/office/drawing/2014/main" id="{591E28E2-6F21-4547-B417-84922C825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31" y="2050847"/>
            <a:ext cx="3707388" cy="2919390"/>
          </a:xfrm>
          <a:prstGeom prst="rect">
            <a:avLst/>
          </a:prstGeom>
        </p:spPr>
      </p:pic>
    </p:spTree>
    <p:extLst>
      <p:ext uri="{BB962C8B-B14F-4D97-AF65-F5344CB8AC3E}">
        <p14:creationId xmlns:p14="http://schemas.microsoft.com/office/powerpoint/2010/main" val="4050281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a:solidFill>
            <a:schemeClr val="bg2"/>
          </a:solidFill>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CPU</a:t>
            </a:r>
            <a:r>
              <a:rPr lang="zh-CN" altLang="en-US" sz="2400" dirty="0"/>
              <a:t>虚拟化基本原理</a:t>
            </a:r>
          </a:p>
        </p:txBody>
      </p:sp>
      <p:grpSp>
        <p:nvGrpSpPr>
          <p:cNvPr id="12" name="组合 11"/>
          <p:cNvGrpSpPr/>
          <p:nvPr/>
        </p:nvGrpSpPr>
        <p:grpSpPr>
          <a:xfrm>
            <a:off x="1841535" y="2223523"/>
            <a:ext cx="843427" cy="443226"/>
            <a:chOff x="666810" y="2586037"/>
            <a:chExt cx="468000" cy="245937"/>
          </a:xfrm>
          <a:solidFill>
            <a:schemeClr val="bg2"/>
          </a:solidFill>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QEMU/KVM CPU</a:t>
            </a:r>
            <a:r>
              <a:rPr lang="zh-CN" altLang="en-US" sz="2400" dirty="0"/>
              <a:t>虚拟化实现</a:t>
            </a:r>
          </a:p>
        </p:txBody>
      </p:sp>
      <p:grpSp>
        <p:nvGrpSpPr>
          <p:cNvPr id="17" name="组合 16"/>
          <p:cNvGrpSpPr/>
          <p:nvPr/>
        </p:nvGrpSpPr>
        <p:grpSpPr>
          <a:xfrm>
            <a:off x="1841535" y="3143496"/>
            <a:ext cx="843427" cy="443226"/>
            <a:chOff x="666810" y="2586037"/>
            <a:chExt cx="468000" cy="245937"/>
          </a:xfrm>
          <a:solidFill>
            <a:schemeClr val="bg2"/>
          </a:solidFill>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QEMU/KVM </a:t>
            </a:r>
            <a:r>
              <a:rPr lang="zh-CN" altLang="en-US" sz="2400" dirty="0"/>
              <a:t>中断虚拟化实现</a:t>
            </a:r>
          </a:p>
        </p:txBody>
      </p:sp>
      <p:grpSp>
        <p:nvGrpSpPr>
          <p:cNvPr id="22" name="组合 21"/>
          <p:cNvGrpSpPr/>
          <p:nvPr/>
        </p:nvGrpSpPr>
        <p:grpSpPr>
          <a:xfrm>
            <a:off x="1841535" y="4063469"/>
            <a:ext cx="843427" cy="443226"/>
            <a:chOff x="666810" y="2586037"/>
            <a:chExt cx="468000" cy="245937"/>
          </a:xfrm>
          <a:solidFill>
            <a:schemeClr val="bg2"/>
          </a:solidFill>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GiantVM CPU</a:t>
            </a:r>
            <a:r>
              <a:rPr lang="zh-CN" altLang="en-US" sz="2400" dirty="0"/>
              <a:t>虚拟化</a:t>
            </a:r>
          </a:p>
        </p:txBody>
      </p:sp>
      <p:grpSp>
        <p:nvGrpSpPr>
          <p:cNvPr id="32" name="组合 31"/>
          <p:cNvGrpSpPr/>
          <p:nvPr/>
        </p:nvGrpSpPr>
        <p:grpSpPr>
          <a:xfrm>
            <a:off x="1841535" y="4983444"/>
            <a:ext cx="843427" cy="443226"/>
            <a:chOff x="666810" y="2586037"/>
            <a:chExt cx="468000" cy="245937"/>
          </a:xfrm>
          <a:solidFill>
            <a:srgbClr val="C9151E"/>
          </a:solidFill>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CPU</a:t>
            </a:r>
            <a:r>
              <a:rPr lang="zh-CN" altLang="en-US" sz="2400" dirty="0"/>
              <a:t>虚拟化研究现状</a:t>
            </a:r>
          </a:p>
        </p:txBody>
      </p:sp>
    </p:spTree>
    <p:extLst>
      <p:ext uri="{BB962C8B-B14F-4D97-AF65-F5344CB8AC3E}">
        <p14:creationId xmlns:p14="http://schemas.microsoft.com/office/powerpoint/2010/main" val="3360848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985C02-62FF-4BEA-AEFB-2704A95E0421}"/>
              </a:ext>
            </a:extLst>
          </p:cNvPr>
          <p:cNvSpPr>
            <a:spLocks noGrp="1"/>
          </p:cNvSpPr>
          <p:nvPr>
            <p:ph sz="quarter" idx="10"/>
          </p:nvPr>
        </p:nvSpPr>
        <p:spPr/>
        <p:txBody>
          <a:bodyPr/>
          <a:lstStyle/>
          <a:p>
            <a:r>
              <a:rPr lang="zh-CN" altLang="en-US" dirty="0"/>
              <a:t>系统虚拟化特点</a:t>
            </a:r>
            <a:endParaRPr lang="en-US" altLang="zh-CN" dirty="0"/>
          </a:p>
          <a:p>
            <a:pPr lvl="1"/>
            <a:r>
              <a:rPr lang="zh-CN" altLang="en-US" dirty="0"/>
              <a:t>优点：</a:t>
            </a:r>
            <a:r>
              <a:rPr lang="zh-CN" altLang="en-US" b="1" dirty="0"/>
              <a:t>强隔离性</a:t>
            </a:r>
            <a:r>
              <a:rPr lang="en-US" altLang="zh-CN" b="1" dirty="0"/>
              <a:t>/</a:t>
            </a:r>
            <a:r>
              <a:rPr lang="zh-CN" altLang="en-US" b="1" dirty="0"/>
              <a:t>安全性</a:t>
            </a:r>
            <a:r>
              <a:rPr lang="zh-CN" altLang="en-US" dirty="0"/>
              <a:t>、</a:t>
            </a:r>
            <a:r>
              <a:rPr lang="en-US" altLang="zh-CN" dirty="0"/>
              <a:t>Linux </a:t>
            </a:r>
            <a:r>
              <a:rPr lang="en-US" altLang="zh-CN" b="1" dirty="0"/>
              <a:t>ABI</a:t>
            </a:r>
            <a:r>
              <a:rPr lang="zh-CN" altLang="en-US" b="1" dirty="0"/>
              <a:t>兼容</a:t>
            </a:r>
            <a:r>
              <a:rPr lang="en-US" altLang="zh-CN" dirty="0"/>
              <a:t>(</a:t>
            </a:r>
            <a:r>
              <a:rPr lang="zh-CN" altLang="en-US" dirty="0"/>
              <a:t>运行完整的</a:t>
            </a:r>
            <a:r>
              <a:rPr lang="en-US" altLang="zh-CN" dirty="0"/>
              <a:t>Guest OS)</a:t>
            </a:r>
          </a:p>
          <a:p>
            <a:pPr lvl="1"/>
            <a:r>
              <a:rPr lang="zh-CN" altLang="en-US" dirty="0"/>
              <a:t>缺点：</a:t>
            </a:r>
            <a:r>
              <a:rPr lang="zh-CN" altLang="en-US" b="1" dirty="0"/>
              <a:t>上下文切换开销大</a:t>
            </a:r>
            <a:r>
              <a:rPr lang="zh-CN" altLang="en-US" dirty="0"/>
              <a:t>、</a:t>
            </a:r>
            <a:r>
              <a:rPr lang="en-US" altLang="zh-CN" b="1" dirty="0"/>
              <a:t>I/O</a:t>
            </a:r>
            <a:r>
              <a:rPr lang="zh-CN" altLang="en-US" b="1" dirty="0"/>
              <a:t>路径过长</a:t>
            </a:r>
            <a:r>
              <a:rPr lang="zh-CN" altLang="en-US" dirty="0"/>
              <a:t>、</a:t>
            </a:r>
            <a:r>
              <a:rPr lang="zh-CN" altLang="en-US" b="1" dirty="0"/>
              <a:t>启动慢</a:t>
            </a:r>
            <a:r>
              <a:rPr lang="zh-CN" altLang="en-US" dirty="0"/>
              <a:t>、</a:t>
            </a:r>
            <a:r>
              <a:rPr lang="zh-CN" altLang="en-US" b="1" dirty="0"/>
              <a:t>内存底噪高</a:t>
            </a:r>
            <a:endParaRPr lang="en-US" altLang="zh-CN" b="1" dirty="0"/>
          </a:p>
          <a:p>
            <a:r>
              <a:rPr lang="en-US" altLang="zh-CN" dirty="0"/>
              <a:t>CPU</a:t>
            </a:r>
            <a:r>
              <a:rPr lang="zh-CN" altLang="en-US" dirty="0"/>
              <a:t>虚拟化研究方向</a:t>
            </a:r>
            <a:endParaRPr lang="en-US" altLang="zh-CN" dirty="0"/>
          </a:p>
          <a:p>
            <a:pPr lvl="1"/>
            <a:r>
              <a:rPr lang="zh-CN" altLang="en-US" b="1" dirty="0"/>
              <a:t>轻量级虚拟化</a:t>
            </a:r>
            <a:endParaRPr lang="en-US" altLang="zh-CN" b="1" dirty="0"/>
          </a:p>
          <a:p>
            <a:pPr lvl="1"/>
            <a:r>
              <a:rPr lang="zh-CN" altLang="en-US" b="1" dirty="0"/>
              <a:t>安全容器</a:t>
            </a:r>
            <a:endParaRPr lang="en-US" altLang="zh-CN" b="1" dirty="0"/>
          </a:p>
        </p:txBody>
      </p:sp>
      <p:sp>
        <p:nvSpPr>
          <p:cNvPr id="3" name="标题 2">
            <a:extLst>
              <a:ext uri="{FF2B5EF4-FFF2-40B4-BE49-F238E27FC236}">
                <a16:creationId xmlns:a16="http://schemas.microsoft.com/office/drawing/2014/main" id="{CCA71285-2BCC-4041-8DCF-42C9152DE05D}"/>
              </a:ext>
            </a:extLst>
          </p:cNvPr>
          <p:cNvSpPr>
            <a:spLocks noGrp="1"/>
          </p:cNvSpPr>
          <p:nvPr>
            <p:ph type="title"/>
          </p:nvPr>
        </p:nvSpPr>
        <p:spPr/>
        <p:txBody>
          <a:bodyPr/>
          <a:lstStyle/>
          <a:p>
            <a:r>
              <a:rPr lang="zh-CN" altLang="en-US" dirty="0"/>
              <a:t>虚拟化研究现状</a:t>
            </a:r>
          </a:p>
        </p:txBody>
      </p:sp>
      <p:pic>
        <p:nvPicPr>
          <p:cNvPr id="6" name="图片 5">
            <a:extLst>
              <a:ext uri="{FF2B5EF4-FFF2-40B4-BE49-F238E27FC236}">
                <a16:creationId xmlns:a16="http://schemas.microsoft.com/office/drawing/2014/main" id="{D46E2498-DD76-45B5-9C94-60E42272C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45662"/>
            <a:ext cx="9144000" cy="1888435"/>
          </a:xfrm>
          <a:prstGeom prst="rect">
            <a:avLst/>
          </a:prstGeom>
        </p:spPr>
      </p:pic>
    </p:spTree>
    <p:extLst>
      <p:ext uri="{BB962C8B-B14F-4D97-AF65-F5344CB8AC3E}">
        <p14:creationId xmlns:p14="http://schemas.microsoft.com/office/powerpoint/2010/main" val="292579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AED2F46-494E-4C1B-829D-A0B6B490CB0A}"/>
              </a:ext>
            </a:extLst>
          </p:cNvPr>
          <p:cNvSpPr>
            <a:spLocks noGrp="1"/>
          </p:cNvSpPr>
          <p:nvPr>
            <p:ph sz="quarter" idx="10"/>
          </p:nvPr>
        </p:nvSpPr>
        <p:spPr>
          <a:xfrm>
            <a:off x="494026" y="1685678"/>
            <a:ext cx="8649974" cy="4921498"/>
          </a:xfrm>
        </p:spPr>
        <p:txBody>
          <a:bodyPr>
            <a:normAutofit fontScale="92500"/>
          </a:bodyPr>
          <a:lstStyle/>
          <a:p>
            <a:r>
              <a:rPr lang="zh-CN" altLang="en-US" dirty="0"/>
              <a:t>基本假设</a:t>
            </a:r>
            <a:endParaRPr lang="en-US" altLang="zh-CN" dirty="0"/>
          </a:p>
          <a:p>
            <a:pPr lvl="1"/>
            <a:r>
              <a:rPr lang="zh-CN" altLang="en-US" b="1" dirty="0"/>
              <a:t>云上虚拟机通常只运行单一应用</a:t>
            </a:r>
            <a:endParaRPr lang="en-US" altLang="zh-CN" b="1" dirty="0"/>
          </a:p>
          <a:p>
            <a:pPr lvl="1"/>
            <a:r>
              <a:rPr lang="zh-CN" altLang="en-US" dirty="0"/>
              <a:t>虚拟机</a:t>
            </a:r>
            <a:r>
              <a:rPr lang="en-US" altLang="zh-CN" dirty="0"/>
              <a:t>OS</a:t>
            </a:r>
            <a:r>
              <a:rPr lang="zh-CN" altLang="en-US" dirty="0"/>
              <a:t>，如</a:t>
            </a:r>
            <a:r>
              <a:rPr lang="en-US" altLang="zh-CN" dirty="0"/>
              <a:t>Linux</a:t>
            </a:r>
            <a:r>
              <a:rPr lang="zh-CN" altLang="en-US" dirty="0"/>
              <a:t>，过于繁重，具有很多不必要的功能</a:t>
            </a:r>
            <a:endParaRPr lang="en-US" altLang="zh-CN" dirty="0"/>
          </a:p>
          <a:p>
            <a:pPr lvl="1"/>
            <a:r>
              <a:rPr lang="zh-CN" altLang="en-US" dirty="0"/>
              <a:t>可以基于特定应用</a:t>
            </a:r>
            <a:r>
              <a:rPr lang="zh-CN" altLang="en-US" b="1" dirty="0"/>
              <a:t>定制虚拟机内核</a:t>
            </a:r>
            <a:endParaRPr lang="en-US" altLang="zh-CN" b="1" dirty="0"/>
          </a:p>
          <a:p>
            <a:r>
              <a:rPr lang="zh-CN" altLang="en-US" dirty="0"/>
              <a:t>虚拟机内核定制方式</a:t>
            </a:r>
            <a:r>
              <a:rPr lang="en-US" altLang="zh-CN" dirty="0"/>
              <a:t>——</a:t>
            </a:r>
            <a:r>
              <a:rPr lang="zh-CN" altLang="en-US" dirty="0"/>
              <a:t>“</a:t>
            </a:r>
            <a:r>
              <a:rPr lang="zh-CN" altLang="en-US" b="1" dirty="0"/>
              <a:t>减或加</a:t>
            </a:r>
            <a:r>
              <a:rPr lang="zh-CN" altLang="en-US" dirty="0"/>
              <a:t>”</a:t>
            </a:r>
            <a:endParaRPr lang="en-US" altLang="zh-CN" dirty="0"/>
          </a:p>
          <a:p>
            <a:pPr lvl="1"/>
            <a:r>
              <a:rPr lang="zh-CN" altLang="en-US" dirty="0"/>
              <a:t>减：</a:t>
            </a:r>
            <a:r>
              <a:rPr lang="zh-CN" altLang="en-US" b="1" dirty="0"/>
              <a:t>基于</a:t>
            </a:r>
            <a:r>
              <a:rPr lang="en-US" altLang="zh-CN" b="1" dirty="0"/>
              <a:t>Linux</a:t>
            </a:r>
            <a:r>
              <a:rPr lang="zh-CN" altLang="en-US" b="1" dirty="0"/>
              <a:t>内核进行裁剪</a:t>
            </a:r>
            <a:r>
              <a:rPr lang="zh-CN" altLang="en-US" dirty="0"/>
              <a:t>，如</a:t>
            </a:r>
            <a:r>
              <a:rPr lang="en-US" altLang="zh-CN" dirty="0" err="1"/>
              <a:t>LightVM</a:t>
            </a:r>
            <a:endParaRPr lang="en-US" altLang="zh-CN" dirty="0"/>
          </a:p>
          <a:p>
            <a:pPr lvl="1"/>
            <a:r>
              <a:rPr lang="zh-CN" altLang="en-US" dirty="0"/>
              <a:t>加：实现一个全新的</a:t>
            </a:r>
            <a:r>
              <a:rPr lang="en-US" altLang="zh-CN" dirty="0"/>
              <a:t>OS</a:t>
            </a:r>
            <a:r>
              <a:rPr lang="zh-CN" altLang="en-US" dirty="0"/>
              <a:t>，再根据应用需求慢慢增加功能，如</a:t>
            </a:r>
            <a:r>
              <a:rPr lang="en-US" altLang="zh-CN" dirty="0" err="1"/>
              <a:t>NanoVM</a:t>
            </a:r>
            <a:r>
              <a:rPr lang="en-US" altLang="zh-CN" dirty="0"/>
              <a:t>/</a:t>
            </a:r>
            <a:r>
              <a:rPr lang="en-US" altLang="zh-CN" dirty="0" err="1"/>
              <a:t>OSv</a:t>
            </a:r>
            <a:r>
              <a:rPr lang="en-US" altLang="zh-CN" dirty="0"/>
              <a:t>/</a:t>
            </a:r>
            <a:r>
              <a:rPr lang="en-US" altLang="zh-CN" dirty="0" err="1"/>
              <a:t>Unikraft</a:t>
            </a:r>
            <a:endParaRPr lang="en-US" altLang="zh-CN" dirty="0"/>
          </a:p>
          <a:p>
            <a:pPr lvl="1"/>
            <a:r>
              <a:rPr lang="en-US" altLang="zh-CN" dirty="0"/>
              <a:t>Tradeoff</a:t>
            </a:r>
            <a:r>
              <a:rPr lang="zh-CN" altLang="en-US" dirty="0"/>
              <a:t>：内核的简易程度与通用性</a:t>
            </a:r>
            <a:endParaRPr lang="en-US" altLang="zh-CN" dirty="0"/>
          </a:p>
          <a:p>
            <a:r>
              <a:rPr lang="zh-CN" altLang="en-US" dirty="0"/>
              <a:t>内核定制化的缺点：无法实现</a:t>
            </a:r>
            <a:r>
              <a:rPr lang="en-US" altLang="zh-CN" dirty="0"/>
              <a:t>ABI</a:t>
            </a:r>
            <a:r>
              <a:rPr lang="zh-CN" altLang="en-US" dirty="0"/>
              <a:t>完全兼容</a:t>
            </a:r>
            <a:endParaRPr lang="en-US" altLang="zh-CN" dirty="0"/>
          </a:p>
          <a:p>
            <a:pPr lvl="1"/>
            <a:r>
              <a:rPr lang="en-US" altLang="zh-CN" dirty="0"/>
              <a:t>X-Container</a:t>
            </a:r>
            <a:r>
              <a:rPr lang="zh-CN" altLang="en-US" dirty="0"/>
              <a:t>：提出基于</a:t>
            </a:r>
            <a:r>
              <a:rPr lang="en-US" altLang="zh-CN" dirty="0"/>
              <a:t>Xen-PV</a:t>
            </a:r>
            <a:r>
              <a:rPr lang="zh-CN" altLang="en-US" dirty="0"/>
              <a:t>架构，</a:t>
            </a:r>
            <a:r>
              <a:rPr lang="zh-CN" altLang="en-US" b="1" dirty="0"/>
              <a:t>将</a:t>
            </a:r>
            <a:r>
              <a:rPr lang="en-US" altLang="zh-CN" b="1" dirty="0"/>
              <a:t>Linux</a:t>
            </a:r>
            <a:r>
              <a:rPr lang="zh-CN" altLang="en-US" b="1" dirty="0"/>
              <a:t>作为</a:t>
            </a:r>
            <a:r>
              <a:rPr lang="en-US" altLang="zh-CN" b="1" dirty="0" err="1"/>
              <a:t>LibOS</a:t>
            </a:r>
            <a:r>
              <a:rPr lang="zh-CN" altLang="en-US" b="1" dirty="0"/>
              <a:t>，</a:t>
            </a:r>
            <a:r>
              <a:rPr lang="en-US" altLang="zh-CN" b="1" dirty="0"/>
              <a:t>Xen</a:t>
            </a:r>
            <a:r>
              <a:rPr lang="zh-CN" altLang="en-US" b="1" dirty="0"/>
              <a:t>作为</a:t>
            </a:r>
            <a:r>
              <a:rPr lang="en-US" altLang="zh-CN" b="1" dirty="0"/>
              <a:t>Exokernel</a:t>
            </a:r>
          </a:p>
          <a:p>
            <a:pPr lvl="1"/>
            <a:r>
              <a:rPr lang="zh-CN" altLang="en-US" dirty="0"/>
              <a:t>优点：</a:t>
            </a:r>
            <a:r>
              <a:rPr lang="zh-CN" altLang="en-US" b="1" dirty="0"/>
              <a:t>将</a:t>
            </a:r>
            <a:r>
              <a:rPr lang="en-US" altLang="zh-CN" b="1" dirty="0" err="1"/>
              <a:t>Syscall</a:t>
            </a:r>
            <a:r>
              <a:rPr lang="zh-CN" altLang="en-US" b="1" dirty="0"/>
              <a:t>替换为</a:t>
            </a:r>
            <a:r>
              <a:rPr lang="en-US" altLang="zh-CN" b="1" dirty="0" err="1"/>
              <a:t>Hypercall</a:t>
            </a:r>
            <a:r>
              <a:rPr lang="zh-CN" altLang="en-US" dirty="0"/>
              <a:t>，相比于容器，减少了底层攻击面</a:t>
            </a:r>
            <a:endParaRPr lang="en-US" altLang="zh-CN" dirty="0"/>
          </a:p>
          <a:p>
            <a:pPr lvl="1"/>
            <a:r>
              <a:rPr lang="zh-CN" altLang="en-US" dirty="0"/>
              <a:t>缺点：上层应用可能会受到</a:t>
            </a:r>
            <a:r>
              <a:rPr lang="en-US" altLang="zh-CN" b="1" dirty="0"/>
              <a:t>GPL</a:t>
            </a:r>
            <a:r>
              <a:rPr lang="zh-CN" altLang="en-US" b="1" dirty="0"/>
              <a:t>协议污染</a:t>
            </a:r>
            <a:endParaRPr lang="en-US" altLang="zh-CN" b="1" dirty="0"/>
          </a:p>
          <a:p>
            <a:pPr lvl="1"/>
            <a:endParaRPr lang="zh-CN" altLang="en-US" dirty="0"/>
          </a:p>
        </p:txBody>
      </p:sp>
      <p:sp>
        <p:nvSpPr>
          <p:cNvPr id="3" name="标题 2">
            <a:extLst>
              <a:ext uri="{FF2B5EF4-FFF2-40B4-BE49-F238E27FC236}">
                <a16:creationId xmlns:a16="http://schemas.microsoft.com/office/drawing/2014/main" id="{8E5DF43F-C788-4E8A-B240-11863C257180}"/>
              </a:ext>
            </a:extLst>
          </p:cNvPr>
          <p:cNvSpPr>
            <a:spLocks noGrp="1"/>
          </p:cNvSpPr>
          <p:nvPr>
            <p:ph type="title"/>
          </p:nvPr>
        </p:nvSpPr>
        <p:spPr/>
        <p:txBody>
          <a:bodyPr/>
          <a:lstStyle/>
          <a:p>
            <a:r>
              <a:rPr lang="zh-CN" altLang="en-US" dirty="0"/>
              <a:t>轻量级虚拟化</a:t>
            </a:r>
          </a:p>
        </p:txBody>
      </p:sp>
    </p:spTree>
    <p:extLst>
      <p:ext uri="{BB962C8B-B14F-4D97-AF65-F5344CB8AC3E}">
        <p14:creationId xmlns:p14="http://schemas.microsoft.com/office/powerpoint/2010/main" val="2882173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758D7E-2A69-446D-8040-5C10820F25BA}"/>
              </a:ext>
            </a:extLst>
          </p:cNvPr>
          <p:cNvSpPr>
            <a:spLocks noGrp="1"/>
          </p:cNvSpPr>
          <p:nvPr>
            <p:ph sz="quarter" idx="10"/>
          </p:nvPr>
        </p:nvSpPr>
        <p:spPr>
          <a:xfrm>
            <a:off x="494027" y="1685678"/>
            <a:ext cx="4201263" cy="4921498"/>
          </a:xfrm>
        </p:spPr>
        <p:txBody>
          <a:bodyPr>
            <a:normAutofit fontScale="92500" lnSpcReduction="20000"/>
          </a:bodyPr>
          <a:lstStyle/>
          <a:p>
            <a:r>
              <a:rPr lang="en-US" altLang="zh-CN" dirty="0"/>
              <a:t>Kata Container</a:t>
            </a:r>
          </a:p>
          <a:p>
            <a:pPr lvl="1"/>
            <a:r>
              <a:rPr lang="zh-CN" altLang="en-US" b="1" dirty="0"/>
              <a:t>将容器运行在虚拟机中</a:t>
            </a:r>
            <a:r>
              <a:rPr lang="zh-CN" altLang="en-US" dirty="0"/>
              <a:t>，实现容器之间的强隔离，从而保证安全性</a:t>
            </a:r>
            <a:endParaRPr lang="en-US" altLang="zh-CN" dirty="0"/>
          </a:p>
          <a:p>
            <a:r>
              <a:rPr lang="en-US" altLang="zh-CN" dirty="0" err="1"/>
              <a:t>gVisor</a:t>
            </a:r>
            <a:endParaRPr lang="en-US" altLang="zh-CN" dirty="0"/>
          </a:p>
          <a:p>
            <a:pPr lvl="1"/>
            <a:r>
              <a:rPr lang="en-US" altLang="zh-CN" dirty="0" err="1"/>
              <a:t>ptrace</a:t>
            </a:r>
            <a:r>
              <a:rPr lang="en-US" altLang="zh-CN" dirty="0"/>
              <a:t> platform</a:t>
            </a:r>
            <a:r>
              <a:rPr lang="zh-CN" altLang="en-US" dirty="0"/>
              <a:t>：使用</a:t>
            </a:r>
            <a:r>
              <a:rPr lang="en-US" altLang="zh-CN" dirty="0" err="1"/>
              <a:t>ptrace</a:t>
            </a:r>
            <a:r>
              <a:rPr lang="zh-CN" altLang="en-US" dirty="0"/>
              <a:t>来截获系统调用</a:t>
            </a:r>
            <a:endParaRPr lang="en-US" altLang="zh-CN" dirty="0"/>
          </a:p>
          <a:p>
            <a:pPr lvl="1"/>
            <a:r>
              <a:rPr lang="en-US" altLang="zh-CN" dirty="0"/>
              <a:t>KVM platform</a:t>
            </a:r>
            <a:r>
              <a:rPr lang="zh-CN" altLang="en-US" dirty="0"/>
              <a:t>：将</a:t>
            </a:r>
            <a:r>
              <a:rPr lang="en-US" altLang="zh-CN" dirty="0"/>
              <a:t>sentry</a:t>
            </a:r>
            <a:r>
              <a:rPr lang="zh-CN" altLang="en-US" dirty="0"/>
              <a:t>作为</a:t>
            </a:r>
            <a:r>
              <a:rPr lang="en-US" altLang="zh-CN" dirty="0" err="1"/>
              <a:t>GuestOS</a:t>
            </a:r>
            <a:r>
              <a:rPr lang="zh-CN" altLang="en-US" dirty="0"/>
              <a:t>，通过硬件辅助虚拟化能力截获</a:t>
            </a:r>
            <a:r>
              <a:rPr lang="en-US" altLang="zh-CN" dirty="0" err="1"/>
              <a:t>Syscall</a:t>
            </a:r>
            <a:r>
              <a:rPr lang="zh-CN" altLang="en-US" dirty="0"/>
              <a:t>，提升安全性以及性能</a:t>
            </a:r>
            <a:endParaRPr lang="en-US" altLang="zh-CN" dirty="0"/>
          </a:p>
          <a:p>
            <a:r>
              <a:rPr lang="en-US" altLang="zh-CN" dirty="0"/>
              <a:t>Quark Container</a:t>
            </a:r>
          </a:p>
          <a:p>
            <a:pPr lvl="1"/>
            <a:r>
              <a:rPr lang="zh-CN" altLang="en-US" dirty="0"/>
              <a:t>类似于</a:t>
            </a:r>
            <a:r>
              <a:rPr lang="en-US" altLang="zh-CN" dirty="0" err="1"/>
              <a:t>gVisor</a:t>
            </a:r>
            <a:r>
              <a:rPr lang="zh-CN" altLang="en-US" dirty="0"/>
              <a:t> </a:t>
            </a:r>
            <a:r>
              <a:rPr lang="en-US" altLang="zh-CN" dirty="0"/>
              <a:t>KVM</a:t>
            </a:r>
            <a:r>
              <a:rPr lang="zh-CN" altLang="en-US" dirty="0"/>
              <a:t>架构，但是</a:t>
            </a:r>
            <a:r>
              <a:rPr lang="en-US" altLang="zh-CN" dirty="0"/>
              <a:t>Guest Space</a:t>
            </a:r>
            <a:r>
              <a:rPr lang="zh-CN" altLang="en-US" dirty="0"/>
              <a:t>与</a:t>
            </a:r>
            <a:r>
              <a:rPr lang="en-US" altLang="zh-CN" dirty="0"/>
              <a:t>Host Space</a:t>
            </a:r>
            <a:r>
              <a:rPr lang="zh-CN" altLang="en-US" dirty="0"/>
              <a:t>之间</a:t>
            </a:r>
            <a:r>
              <a:rPr lang="zh-CN" altLang="en-US" b="1" dirty="0"/>
              <a:t>通过共享内存的方式进行通信</a:t>
            </a:r>
            <a:r>
              <a:rPr lang="zh-CN" altLang="en-US" dirty="0"/>
              <a:t>避免了虚拟机退出</a:t>
            </a:r>
            <a:endParaRPr lang="en-US" altLang="zh-CN" dirty="0"/>
          </a:p>
        </p:txBody>
      </p:sp>
      <p:sp>
        <p:nvSpPr>
          <p:cNvPr id="3" name="标题 2">
            <a:extLst>
              <a:ext uri="{FF2B5EF4-FFF2-40B4-BE49-F238E27FC236}">
                <a16:creationId xmlns:a16="http://schemas.microsoft.com/office/drawing/2014/main" id="{CFBC11DF-544E-45D4-933A-13C68B9C15A5}"/>
              </a:ext>
            </a:extLst>
          </p:cNvPr>
          <p:cNvSpPr>
            <a:spLocks noGrp="1"/>
          </p:cNvSpPr>
          <p:nvPr>
            <p:ph type="title"/>
          </p:nvPr>
        </p:nvSpPr>
        <p:spPr/>
        <p:txBody>
          <a:bodyPr/>
          <a:lstStyle/>
          <a:p>
            <a:r>
              <a:rPr lang="zh-CN" altLang="en-US" dirty="0"/>
              <a:t>安全容器</a:t>
            </a:r>
          </a:p>
        </p:txBody>
      </p:sp>
      <p:pic>
        <p:nvPicPr>
          <p:cNvPr id="5" name="图片 4">
            <a:extLst>
              <a:ext uri="{FF2B5EF4-FFF2-40B4-BE49-F238E27FC236}">
                <a16:creationId xmlns:a16="http://schemas.microsoft.com/office/drawing/2014/main" id="{D54C3681-D751-433C-88D8-590DAE0F6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772" y="1948775"/>
            <a:ext cx="4003415" cy="2197652"/>
          </a:xfrm>
          <a:prstGeom prst="rect">
            <a:avLst/>
          </a:prstGeom>
        </p:spPr>
      </p:pic>
      <p:pic>
        <p:nvPicPr>
          <p:cNvPr id="9" name="图片 8">
            <a:extLst>
              <a:ext uri="{FF2B5EF4-FFF2-40B4-BE49-F238E27FC236}">
                <a16:creationId xmlns:a16="http://schemas.microsoft.com/office/drawing/2014/main" id="{AAF13EB4-A79E-45C1-8637-5B9311D5B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984" y="4062404"/>
            <a:ext cx="3853203" cy="2472853"/>
          </a:xfrm>
          <a:prstGeom prst="rect">
            <a:avLst/>
          </a:prstGeom>
        </p:spPr>
      </p:pic>
    </p:spTree>
    <p:extLst>
      <p:ext uri="{BB962C8B-B14F-4D97-AF65-F5344CB8AC3E}">
        <p14:creationId xmlns:p14="http://schemas.microsoft.com/office/powerpoint/2010/main" val="2856877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3348" y="1816797"/>
            <a:ext cx="2419252" cy="923330"/>
          </a:xfrm>
          <a:prstGeom prst="rect">
            <a:avLst/>
          </a:prstGeom>
          <a:noFill/>
        </p:spPr>
        <p:txBody>
          <a:bodyPr wrap="none" rtlCol="0">
            <a:spAutoFit/>
          </a:bodyPr>
          <a:lstStyle/>
          <a:p>
            <a:r>
              <a:rPr lang="zh-CN" altLang="en-US" sz="5400" b="1" dirty="0">
                <a:solidFill>
                  <a:schemeClr val="bg1"/>
                </a:solidFill>
              </a:rPr>
              <a:t>谢 谢！</a:t>
            </a:r>
          </a:p>
        </p:txBody>
      </p:sp>
    </p:spTree>
    <p:extLst>
      <p:ext uri="{BB962C8B-B14F-4D97-AF65-F5344CB8AC3E}">
        <p14:creationId xmlns:p14="http://schemas.microsoft.com/office/powerpoint/2010/main" val="564054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C57B873-6F5D-4A12-9C89-FD70F8921281}"/>
              </a:ext>
            </a:extLst>
          </p:cNvPr>
          <p:cNvSpPr>
            <a:spLocks noGrp="1"/>
          </p:cNvSpPr>
          <p:nvPr>
            <p:ph sz="quarter" idx="10"/>
          </p:nvPr>
        </p:nvSpPr>
        <p:spPr/>
        <p:txBody>
          <a:bodyPr/>
          <a:lstStyle/>
          <a:p>
            <a:r>
              <a:rPr lang="zh-CN" altLang="en-US" b="1" dirty="0"/>
              <a:t>可虚拟化架构</a:t>
            </a:r>
            <a:endParaRPr lang="en-US" altLang="zh-CN" b="1" dirty="0"/>
          </a:p>
          <a:p>
            <a:pPr lvl="1"/>
            <a:r>
              <a:rPr lang="en-US" altLang="zh-CN" dirty="0" err="1"/>
              <a:t>Popek</a:t>
            </a:r>
            <a:r>
              <a:rPr lang="en-US" altLang="zh-CN" dirty="0"/>
              <a:t> </a:t>
            </a:r>
            <a:r>
              <a:rPr lang="zh-CN" altLang="en-US" dirty="0"/>
              <a:t>和 </a:t>
            </a:r>
            <a:r>
              <a:rPr lang="en-US" altLang="zh-CN" dirty="0"/>
              <a:t>Goldberg</a:t>
            </a:r>
            <a:r>
              <a:rPr lang="zh-CN" altLang="en-US" dirty="0"/>
              <a:t>证明，基于</a:t>
            </a:r>
            <a:r>
              <a:rPr lang="zh-CN" altLang="en-US" b="1" dirty="0"/>
              <a:t>陷入</a:t>
            </a:r>
            <a:r>
              <a:rPr lang="en-US" altLang="zh-CN" b="1" dirty="0"/>
              <a:t>-</a:t>
            </a:r>
            <a:r>
              <a:rPr lang="zh-CN" altLang="en-US" b="1" dirty="0"/>
              <a:t>模拟机制</a:t>
            </a:r>
            <a:r>
              <a:rPr lang="zh-CN" altLang="en-US" dirty="0"/>
              <a:t>的虚拟化架构只能在所有敏感指令都是特权指令的架构中被建立</a:t>
            </a:r>
            <a:endParaRPr lang="en-US" altLang="zh-CN" dirty="0"/>
          </a:p>
          <a:p>
            <a:pPr lvl="1"/>
            <a:r>
              <a:rPr lang="zh-CN" altLang="en-US" b="1" dirty="0"/>
              <a:t>敏感指令：</a:t>
            </a:r>
            <a:r>
              <a:rPr lang="zh-CN" altLang="en-US" dirty="0"/>
              <a:t>操作敏感物理资源的指令</a:t>
            </a:r>
            <a:r>
              <a:rPr lang="en-US" altLang="zh-CN" dirty="0"/>
              <a:t>, </a:t>
            </a:r>
            <a:r>
              <a:rPr lang="zh-CN" altLang="en-US" dirty="0"/>
              <a:t>如</a:t>
            </a:r>
            <a:r>
              <a:rPr lang="en-US" altLang="zh-CN" dirty="0"/>
              <a:t>I/O </a:t>
            </a:r>
            <a:r>
              <a:rPr lang="zh-CN" altLang="en-US" dirty="0"/>
              <a:t>指令、 页表基地址切换指令等</a:t>
            </a:r>
            <a:endParaRPr lang="en-US" altLang="zh-CN" dirty="0"/>
          </a:p>
          <a:p>
            <a:pPr lvl="1"/>
            <a:r>
              <a:rPr lang="zh-CN" altLang="en-US" b="1" dirty="0"/>
              <a:t>特权指令：</a:t>
            </a:r>
            <a:r>
              <a:rPr lang="zh-CN" altLang="en-US" dirty="0"/>
              <a:t>必须运行在最高特权级的指令，在非最高特权级中执行这些指令将会触发特权级切换。</a:t>
            </a:r>
            <a:endParaRPr lang="en-US" altLang="zh-CN" dirty="0"/>
          </a:p>
        </p:txBody>
      </p:sp>
      <p:sp>
        <p:nvSpPr>
          <p:cNvPr id="3" name="标题 2">
            <a:extLst>
              <a:ext uri="{FF2B5EF4-FFF2-40B4-BE49-F238E27FC236}">
                <a16:creationId xmlns:a16="http://schemas.microsoft.com/office/drawing/2014/main" id="{2444DDEA-44D3-4C25-8C09-2099BA8B062F}"/>
              </a:ext>
            </a:extLst>
          </p:cNvPr>
          <p:cNvSpPr>
            <a:spLocks noGrp="1"/>
          </p:cNvSpPr>
          <p:nvPr>
            <p:ph type="title"/>
          </p:nvPr>
        </p:nvSpPr>
        <p:spPr/>
        <p:txBody>
          <a:bodyPr/>
          <a:lstStyle/>
          <a:p>
            <a:r>
              <a:rPr lang="en-US" altLang="zh-CN" dirty="0"/>
              <a:t>CPU</a:t>
            </a:r>
            <a:r>
              <a:rPr lang="zh-CN" altLang="en-US" dirty="0"/>
              <a:t>虚拟化面临的挑战</a:t>
            </a:r>
            <a:r>
              <a:rPr lang="en-US" altLang="zh-CN" dirty="0"/>
              <a:t>——</a:t>
            </a:r>
            <a:r>
              <a:rPr lang="zh-CN" altLang="en-US" dirty="0"/>
              <a:t>敏感非特权指令</a:t>
            </a:r>
          </a:p>
        </p:txBody>
      </p:sp>
      <p:pic>
        <p:nvPicPr>
          <p:cNvPr id="5" name="图片 4">
            <a:extLst>
              <a:ext uri="{FF2B5EF4-FFF2-40B4-BE49-F238E27FC236}">
                <a16:creationId xmlns:a16="http://schemas.microsoft.com/office/drawing/2014/main" id="{907A0384-2BB6-4C90-8875-95E9F9AD7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769" y="4393006"/>
            <a:ext cx="7584205" cy="1490715"/>
          </a:xfrm>
          <a:prstGeom prst="rect">
            <a:avLst/>
          </a:prstGeom>
        </p:spPr>
      </p:pic>
    </p:spTree>
    <p:extLst>
      <p:ext uri="{BB962C8B-B14F-4D97-AF65-F5344CB8AC3E}">
        <p14:creationId xmlns:p14="http://schemas.microsoft.com/office/powerpoint/2010/main" val="887139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430D394-9C26-4023-8465-2DCD22B5F531}"/>
              </a:ext>
            </a:extLst>
          </p:cNvPr>
          <p:cNvSpPr>
            <a:spLocks noGrp="1"/>
          </p:cNvSpPr>
          <p:nvPr>
            <p:ph sz="quarter" idx="10"/>
          </p:nvPr>
        </p:nvSpPr>
        <p:spPr/>
        <p:txBody>
          <a:bodyPr/>
          <a:lstStyle/>
          <a:p>
            <a:r>
              <a:rPr lang="zh-CN" altLang="en-US" b="1" dirty="0"/>
              <a:t>虚拟</a:t>
            </a:r>
            <a:r>
              <a:rPr lang="en-US" altLang="zh-CN" b="1" dirty="0"/>
              <a:t>CPU</a:t>
            </a:r>
            <a:r>
              <a:rPr lang="zh-CN" altLang="en-US" b="1" dirty="0"/>
              <a:t>上下文</a:t>
            </a:r>
            <a:endParaRPr lang="en-US" altLang="zh-CN" b="1" dirty="0"/>
          </a:p>
          <a:p>
            <a:pPr lvl="1"/>
            <a:r>
              <a:rPr lang="zh-CN" altLang="en-US" dirty="0"/>
              <a:t>类似于进程上下文的概念，当虚拟机发生退出时，需要保存虚拟</a:t>
            </a:r>
            <a:r>
              <a:rPr lang="en-US" altLang="zh-CN" dirty="0"/>
              <a:t>CPU</a:t>
            </a:r>
            <a:r>
              <a:rPr lang="zh-CN" altLang="en-US" dirty="0"/>
              <a:t>中各寄存器的状态</a:t>
            </a:r>
            <a:endParaRPr lang="en-US" altLang="zh-CN" dirty="0"/>
          </a:p>
          <a:p>
            <a:pPr lvl="1"/>
            <a:r>
              <a:rPr lang="zh-CN" altLang="en-US" dirty="0"/>
              <a:t>发生虚拟</a:t>
            </a:r>
            <a:r>
              <a:rPr lang="en-US" altLang="zh-CN" dirty="0"/>
              <a:t>CPU</a:t>
            </a:r>
            <a:r>
              <a:rPr lang="zh-CN" altLang="en-US" dirty="0"/>
              <a:t>调度时，需要保存当前虚拟</a:t>
            </a:r>
            <a:r>
              <a:rPr lang="en-US" altLang="zh-CN" dirty="0"/>
              <a:t>CPU</a:t>
            </a:r>
            <a:r>
              <a:rPr lang="zh-CN" altLang="en-US" dirty="0"/>
              <a:t>的上下文并加载待调度虚拟</a:t>
            </a:r>
            <a:r>
              <a:rPr lang="en-US" altLang="zh-CN" dirty="0"/>
              <a:t>CPU</a:t>
            </a:r>
            <a:r>
              <a:rPr lang="zh-CN" altLang="en-US" dirty="0"/>
              <a:t>上下文</a:t>
            </a:r>
            <a:endParaRPr lang="en-US" altLang="zh-CN" dirty="0"/>
          </a:p>
        </p:txBody>
      </p:sp>
      <p:sp>
        <p:nvSpPr>
          <p:cNvPr id="3" name="标题 2">
            <a:extLst>
              <a:ext uri="{FF2B5EF4-FFF2-40B4-BE49-F238E27FC236}">
                <a16:creationId xmlns:a16="http://schemas.microsoft.com/office/drawing/2014/main" id="{034F50BC-0971-4D57-9C46-418C28945762}"/>
              </a:ext>
            </a:extLst>
          </p:cNvPr>
          <p:cNvSpPr>
            <a:spLocks noGrp="1"/>
          </p:cNvSpPr>
          <p:nvPr>
            <p:ph type="title"/>
          </p:nvPr>
        </p:nvSpPr>
        <p:spPr/>
        <p:txBody>
          <a:bodyPr/>
          <a:lstStyle/>
          <a:p>
            <a:r>
              <a:rPr lang="en-US" altLang="zh-CN" dirty="0"/>
              <a:t>CPU</a:t>
            </a:r>
            <a:r>
              <a:rPr lang="zh-CN" altLang="en-US" dirty="0"/>
              <a:t>虚拟化面临的挑战</a:t>
            </a:r>
            <a:r>
              <a:rPr lang="en-US" altLang="zh-CN" dirty="0"/>
              <a:t>——</a:t>
            </a:r>
            <a:r>
              <a:rPr lang="zh-CN" altLang="en-US" dirty="0"/>
              <a:t>上下文切换</a:t>
            </a:r>
          </a:p>
        </p:txBody>
      </p:sp>
      <p:pic>
        <p:nvPicPr>
          <p:cNvPr id="7" name="图片 6">
            <a:extLst>
              <a:ext uri="{FF2B5EF4-FFF2-40B4-BE49-F238E27FC236}">
                <a16:creationId xmlns:a16="http://schemas.microsoft.com/office/drawing/2014/main" id="{EE6FD8F4-B3AF-4E1F-BAF3-BD22FBF299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3680" y="3429000"/>
            <a:ext cx="4205476" cy="3057320"/>
          </a:xfrm>
          <a:prstGeom prst="rect">
            <a:avLst/>
          </a:prstGeom>
        </p:spPr>
      </p:pic>
    </p:spTree>
    <p:extLst>
      <p:ext uri="{BB962C8B-B14F-4D97-AF65-F5344CB8AC3E}">
        <p14:creationId xmlns:p14="http://schemas.microsoft.com/office/powerpoint/2010/main" val="387128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58FBCA-B2C6-4BE6-84C0-8C3145F5A946}"/>
              </a:ext>
            </a:extLst>
          </p:cNvPr>
          <p:cNvSpPr>
            <a:spLocks noGrp="1"/>
          </p:cNvSpPr>
          <p:nvPr>
            <p:ph sz="quarter" idx="10"/>
          </p:nvPr>
        </p:nvSpPr>
        <p:spPr/>
        <p:txBody>
          <a:bodyPr/>
          <a:lstStyle/>
          <a:p>
            <a:r>
              <a:rPr lang="zh-CN" altLang="en-US" b="1" dirty="0"/>
              <a:t>中断控制器的模拟</a:t>
            </a:r>
            <a:endParaRPr lang="en-US" altLang="zh-CN" b="1" dirty="0"/>
          </a:p>
          <a:p>
            <a:pPr lvl="1"/>
            <a:r>
              <a:rPr lang="zh-CN" altLang="en-US" dirty="0"/>
              <a:t>为每一个虚拟机维护一个虚拟中断控制器</a:t>
            </a:r>
            <a:endParaRPr lang="en-US" altLang="zh-CN" dirty="0"/>
          </a:p>
          <a:p>
            <a:r>
              <a:rPr lang="zh-CN" altLang="en-US" b="1" dirty="0"/>
              <a:t>物理中断的截获与处理</a:t>
            </a:r>
            <a:endParaRPr lang="en-US" altLang="zh-CN" b="1" dirty="0"/>
          </a:p>
          <a:p>
            <a:r>
              <a:rPr lang="zh-CN" altLang="en-US" b="1" dirty="0"/>
              <a:t>中断递送流程模拟</a:t>
            </a:r>
            <a:endParaRPr lang="en-US" altLang="zh-CN" b="1" dirty="0"/>
          </a:p>
          <a:p>
            <a:pPr lvl="1"/>
            <a:r>
              <a:rPr lang="zh-CN" altLang="en-US" dirty="0"/>
              <a:t>中断产生</a:t>
            </a:r>
            <a:endParaRPr lang="en-US" altLang="zh-CN" dirty="0"/>
          </a:p>
          <a:p>
            <a:pPr lvl="1"/>
            <a:r>
              <a:rPr lang="zh-CN" altLang="en-US" dirty="0"/>
              <a:t>中断路由</a:t>
            </a:r>
            <a:endParaRPr lang="en-US" altLang="zh-CN" dirty="0"/>
          </a:p>
          <a:p>
            <a:pPr lvl="1"/>
            <a:r>
              <a:rPr lang="zh-CN" altLang="en-US" dirty="0"/>
              <a:t>中断接受</a:t>
            </a:r>
            <a:endParaRPr lang="en-US" altLang="zh-CN" dirty="0"/>
          </a:p>
          <a:p>
            <a:pPr lvl="1"/>
            <a:r>
              <a:rPr lang="zh-CN" altLang="en-US" dirty="0"/>
              <a:t>中断确认</a:t>
            </a:r>
            <a:endParaRPr lang="en-US" altLang="zh-CN" dirty="0"/>
          </a:p>
          <a:p>
            <a:pPr lvl="1"/>
            <a:r>
              <a:rPr lang="zh-CN" altLang="en-US" dirty="0"/>
              <a:t>中断交付</a:t>
            </a:r>
            <a:endParaRPr lang="en-US" altLang="zh-CN" dirty="0"/>
          </a:p>
        </p:txBody>
      </p:sp>
      <p:sp>
        <p:nvSpPr>
          <p:cNvPr id="3" name="标题 2">
            <a:extLst>
              <a:ext uri="{FF2B5EF4-FFF2-40B4-BE49-F238E27FC236}">
                <a16:creationId xmlns:a16="http://schemas.microsoft.com/office/drawing/2014/main" id="{4FF99E40-6EE0-43A1-AF9E-FEF848C1105F}"/>
              </a:ext>
            </a:extLst>
          </p:cNvPr>
          <p:cNvSpPr>
            <a:spLocks noGrp="1"/>
          </p:cNvSpPr>
          <p:nvPr>
            <p:ph type="title"/>
          </p:nvPr>
        </p:nvSpPr>
        <p:spPr/>
        <p:txBody>
          <a:bodyPr/>
          <a:lstStyle/>
          <a:p>
            <a:r>
              <a:rPr lang="en-US" altLang="zh-CN" dirty="0"/>
              <a:t>CPU</a:t>
            </a:r>
            <a:r>
              <a:rPr lang="zh-CN" altLang="en-US" dirty="0"/>
              <a:t>虚拟化面临的挑战</a:t>
            </a:r>
            <a:r>
              <a:rPr lang="en-US" altLang="zh-CN" dirty="0"/>
              <a:t>——</a:t>
            </a:r>
            <a:r>
              <a:rPr lang="zh-CN" altLang="en-US" dirty="0"/>
              <a:t>中断事件处理</a:t>
            </a:r>
          </a:p>
        </p:txBody>
      </p:sp>
      <p:pic>
        <p:nvPicPr>
          <p:cNvPr id="5" name="图片 4">
            <a:extLst>
              <a:ext uri="{FF2B5EF4-FFF2-40B4-BE49-F238E27FC236}">
                <a16:creationId xmlns:a16="http://schemas.microsoft.com/office/drawing/2014/main" id="{779C3228-6607-407A-90BB-DCBB2876A1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5893" y="2699313"/>
            <a:ext cx="4494081" cy="3410093"/>
          </a:xfrm>
          <a:prstGeom prst="rect">
            <a:avLst/>
          </a:prstGeom>
        </p:spPr>
      </p:pic>
      <p:sp>
        <p:nvSpPr>
          <p:cNvPr id="6" name="文本框 5">
            <a:extLst>
              <a:ext uri="{FF2B5EF4-FFF2-40B4-BE49-F238E27FC236}">
                <a16:creationId xmlns:a16="http://schemas.microsoft.com/office/drawing/2014/main" id="{E212A24B-CE1E-4C95-A274-8E3C117BA91A}"/>
              </a:ext>
            </a:extLst>
          </p:cNvPr>
          <p:cNvSpPr txBox="1"/>
          <p:nvPr/>
        </p:nvSpPr>
        <p:spPr>
          <a:xfrm>
            <a:off x="5671622" y="6235180"/>
            <a:ext cx="1462621" cy="246221"/>
          </a:xfrm>
          <a:prstGeom prst="rect">
            <a:avLst/>
          </a:prstGeom>
          <a:noFill/>
        </p:spPr>
        <p:txBody>
          <a:bodyPr wrap="square" rtlCol="0">
            <a:spAutoFit/>
          </a:bodyPr>
          <a:lstStyle/>
          <a:p>
            <a:r>
              <a:rPr lang="zh-CN" altLang="en-US" sz="1000" b="1" dirty="0"/>
              <a:t>虚拟磁盘中断处理流程</a:t>
            </a:r>
          </a:p>
        </p:txBody>
      </p:sp>
    </p:spTree>
    <p:extLst>
      <p:ext uri="{BB962C8B-B14F-4D97-AF65-F5344CB8AC3E}">
        <p14:creationId xmlns:p14="http://schemas.microsoft.com/office/powerpoint/2010/main" val="727537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1F6008-C121-46BE-B470-0634D53DF1C6}"/>
              </a:ext>
            </a:extLst>
          </p:cNvPr>
          <p:cNvSpPr>
            <a:spLocks noGrp="1"/>
          </p:cNvSpPr>
          <p:nvPr>
            <p:ph sz="quarter" idx="10"/>
          </p:nvPr>
        </p:nvSpPr>
        <p:spPr/>
        <p:txBody>
          <a:bodyPr/>
          <a:lstStyle/>
          <a:p>
            <a:r>
              <a:rPr lang="zh-CN" altLang="en-US" dirty="0"/>
              <a:t>软件方案</a:t>
            </a:r>
            <a:endParaRPr lang="en-US" altLang="zh-CN" dirty="0"/>
          </a:p>
          <a:p>
            <a:pPr lvl="1"/>
            <a:r>
              <a:rPr lang="zh-CN" altLang="en-US" dirty="0"/>
              <a:t>解释执行、二进制翻译、扫描与修补、半虚拟化</a:t>
            </a:r>
            <a:endParaRPr lang="en-US" altLang="zh-CN" dirty="0"/>
          </a:p>
          <a:p>
            <a:r>
              <a:rPr lang="zh-CN" altLang="en-US" dirty="0"/>
              <a:t>硬件辅助方案</a:t>
            </a:r>
            <a:endParaRPr lang="en-US" altLang="zh-CN" dirty="0"/>
          </a:p>
          <a:p>
            <a:pPr lvl="1"/>
            <a:r>
              <a:rPr lang="en-US" altLang="zh-CN" dirty="0"/>
              <a:t>Intel VT-x</a:t>
            </a:r>
            <a:r>
              <a:rPr lang="zh-CN" altLang="en-US" dirty="0"/>
              <a:t>、</a:t>
            </a:r>
            <a:r>
              <a:rPr lang="en-US" altLang="zh-CN" dirty="0"/>
              <a:t>AMD SVM</a:t>
            </a:r>
            <a:r>
              <a:rPr lang="zh-CN" altLang="en-US" dirty="0"/>
              <a:t>、</a:t>
            </a:r>
            <a:r>
              <a:rPr lang="en-US" altLang="zh-CN" dirty="0"/>
              <a:t>ARM EL2</a:t>
            </a:r>
            <a:r>
              <a:rPr lang="zh-CN" altLang="en-US" dirty="0"/>
              <a:t>、</a:t>
            </a:r>
            <a:r>
              <a:rPr lang="en-US" altLang="zh-CN" dirty="0"/>
              <a:t>RISC-V H-Extension</a:t>
            </a:r>
          </a:p>
          <a:p>
            <a:pPr lvl="1"/>
            <a:endParaRPr lang="zh-CN" altLang="en-US" dirty="0"/>
          </a:p>
        </p:txBody>
      </p:sp>
      <p:sp>
        <p:nvSpPr>
          <p:cNvPr id="3" name="标题 2">
            <a:extLst>
              <a:ext uri="{FF2B5EF4-FFF2-40B4-BE49-F238E27FC236}">
                <a16:creationId xmlns:a16="http://schemas.microsoft.com/office/drawing/2014/main" id="{7E10EFDF-A243-4FE1-964B-DBEF95145AD8}"/>
              </a:ext>
            </a:extLst>
          </p:cNvPr>
          <p:cNvSpPr>
            <a:spLocks noGrp="1"/>
          </p:cNvSpPr>
          <p:nvPr>
            <p:ph type="title"/>
          </p:nvPr>
        </p:nvSpPr>
        <p:spPr/>
        <p:txBody>
          <a:bodyPr/>
          <a:lstStyle/>
          <a:p>
            <a:r>
              <a:rPr lang="zh-CN" altLang="en-US" dirty="0"/>
              <a:t>敏感非特权指令的解决方案</a:t>
            </a:r>
          </a:p>
        </p:txBody>
      </p:sp>
      <p:pic>
        <p:nvPicPr>
          <p:cNvPr id="6" name="图片 5">
            <a:extLst>
              <a:ext uri="{FF2B5EF4-FFF2-40B4-BE49-F238E27FC236}">
                <a16:creationId xmlns:a16="http://schemas.microsoft.com/office/drawing/2014/main" id="{B6022D41-3176-47AD-928B-721AB7AA5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02" y="3645782"/>
            <a:ext cx="7582396" cy="2790914"/>
          </a:xfrm>
          <a:prstGeom prst="rect">
            <a:avLst/>
          </a:prstGeom>
        </p:spPr>
      </p:pic>
    </p:spTree>
    <p:extLst>
      <p:ext uri="{BB962C8B-B14F-4D97-AF65-F5344CB8AC3E}">
        <p14:creationId xmlns:p14="http://schemas.microsoft.com/office/powerpoint/2010/main" val="1025381938"/>
      </p:ext>
    </p:extLst>
  </p:cSld>
  <p:clrMapOvr>
    <a:masterClrMapping/>
  </p:clrMapOvr>
</p:sld>
</file>

<file path=ppt/theme/theme1.xml><?xml version="1.0" encoding="utf-8"?>
<a:theme xmlns:a="http://schemas.openxmlformats.org/drawingml/2006/main" name="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 id="{5AE3302E-EAD3-4AF6-9B05-44D5CA6E31FB}" vid="{55D1CDEE-FEEF-4D3E-ACCF-BFCE645E4B0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Template>
  <TotalTime>2802</TotalTime>
  <Words>7178</Words>
  <Application>Microsoft Office PowerPoint</Application>
  <PresentationFormat>全屏显示(4:3)</PresentationFormat>
  <Paragraphs>679</Paragraphs>
  <Slides>56</Slides>
  <Notes>19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56</vt:i4>
      </vt:variant>
    </vt:vector>
  </HeadingPairs>
  <TitlesOfParts>
    <vt:vector size="65" baseType="lpstr">
      <vt:lpstr>等线</vt:lpstr>
      <vt:lpstr>等线 Light</vt:lpstr>
      <vt:lpstr>宋体</vt:lpstr>
      <vt:lpstr>微软雅黑</vt:lpstr>
      <vt:lpstr>Arial</vt:lpstr>
      <vt:lpstr>Calibri</vt:lpstr>
      <vt:lpstr>Courier New</vt:lpstr>
      <vt:lpstr>Times New Roman</vt:lpstr>
      <vt:lpstr>2016-VI主题</vt:lpstr>
      <vt:lpstr>高级云操作系统</vt:lpstr>
      <vt:lpstr>CPU虚拟化简介</vt:lpstr>
      <vt:lpstr>目录 Contents</vt:lpstr>
      <vt:lpstr>目录 Contents</vt:lpstr>
      <vt:lpstr>CPU虚拟化的主要任务</vt:lpstr>
      <vt:lpstr>CPU虚拟化面临的挑战——敏感非特权指令</vt:lpstr>
      <vt:lpstr>CPU虚拟化面临的挑战——上下文切换</vt:lpstr>
      <vt:lpstr>CPU虚拟化面临的挑战——中断事件处理</vt:lpstr>
      <vt:lpstr>敏感非特权指令的解决方案</vt:lpstr>
      <vt:lpstr>软件解决方案</vt:lpstr>
      <vt:lpstr>软件解决方案</vt:lpstr>
      <vt:lpstr>软件解决方案对比</vt:lpstr>
      <vt:lpstr>硬件辅助解决方案</vt:lpstr>
      <vt:lpstr>Intel VT-x</vt:lpstr>
      <vt:lpstr>Intel VMCS</vt:lpstr>
      <vt:lpstr>Intel VMCS</vt:lpstr>
      <vt:lpstr>PIC &amp; APIC</vt:lpstr>
      <vt:lpstr>Intel APICv</vt:lpstr>
      <vt:lpstr>ARM EL2</vt:lpstr>
      <vt:lpstr>ARM VHE</vt:lpstr>
      <vt:lpstr>ARM GIC</vt:lpstr>
      <vt:lpstr>ARM GIC中断虚拟化支持</vt:lpstr>
      <vt:lpstr>RISC-V H-Extension</vt:lpstr>
      <vt:lpstr>目录 Contents</vt:lpstr>
      <vt:lpstr>QEMU/KVM CPU虚拟化实现简介</vt:lpstr>
      <vt:lpstr>KVM模块初始化</vt:lpstr>
      <vt:lpstr>创建虚拟机</vt:lpstr>
      <vt:lpstr>创建vCPU</vt:lpstr>
      <vt:lpstr>vCPU运行</vt:lpstr>
      <vt:lpstr>实验：sample-qemu</vt:lpstr>
      <vt:lpstr>实验：sample-qemu</vt:lpstr>
      <vt:lpstr>实验：sample-qemu</vt:lpstr>
      <vt:lpstr>目录 Contents</vt:lpstr>
      <vt:lpstr>中断控制器模拟</vt:lpstr>
      <vt:lpstr>QEMU中断路由</vt:lpstr>
      <vt:lpstr>KVM中断路由</vt:lpstr>
      <vt:lpstr>虚拟中断注入</vt:lpstr>
      <vt:lpstr>实验：e1000网卡中断虚拟化</vt:lpstr>
      <vt:lpstr>启动虚拟机</vt:lpstr>
      <vt:lpstr>加载KVM模块调试信息</vt:lpstr>
      <vt:lpstr>启动嵌套虚拟机</vt:lpstr>
      <vt:lpstr>查看e1000网卡中断信息</vt:lpstr>
      <vt:lpstr>查看e1000网卡中断信息</vt:lpstr>
      <vt:lpstr>GDB调试e1000网卡中断递送流程</vt:lpstr>
      <vt:lpstr>GDB调试e1000网卡中断递送流程</vt:lpstr>
      <vt:lpstr>GDB调试e1000网卡中断递送流程</vt:lpstr>
      <vt:lpstr>GDB调试e1000网卡中断递送流程</vt:lpstr>
      <vt:lpstr>目录 Contents</vt:lpstr>
      <vt:lpstr>GiantVM</vt:lpstr>
      <vt:lpstr>分布式vCPU</vt:lpstr>
      <vt:lpstr>跨节点中断转发</vt:lpstr>
      <vt:lpstr>目录 Contents</vt:lpstr>
      <vt:lpstr>虚拟化研究现状</vt:lpstr>
      <vt:lpstr>轻量级虚拟化</vt:lpstr>
      <vt:lpstr>安全容器</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20160</cp:lastModifiedBy>
  <cp:revision>178</cp:revision>
  <dcterms:created xsi:type="dcterms:W3CDTF">2016-01-21T16:32:22Z</dcterms:created>
  <dcterms:modified xsi:type="dcterms:W3CDTF">2022-11-22T03:31:56Z</dcterms:modified>
</cp:coreProperties>
</file>